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A507D2-0183-46FC-9900-AB801CAA1D36}"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AA286A07-2BF9-4AA2-AD73-016CCB816F19}">
      <dgm:prSet/>
      <dgm:spPr/>
      <dgm:t>
        <a:bodyPr/>
        <a:lstStyle/>
        <a:p>
          <a:pPr>
            <a:lnSpc>
              <a:spcPct val="100000"/>
            </a:lnSpc>
          </a:pPr>
          <a:r>
            <a:rPr lang="en-US"/>
            <a:t>We decided to not remove the outliers due to them being a machine data (fit bit device) and there could not be a error in the entry of the data.</a:t>
          </a:r>
        </a:p>
      </dgm:t>
    </dgm:pt>
    <dgm:pt modelId="{8F02A98D-D9DB-45F2-9DCF-4250005B424B}" type="parTrans" cxnId="{F8F700E3-92E8-4D4D-9BEE-109E467BE982}">
      <dgm:prSet/>
      <dgm:spPr/>
      <dgm:t>
        <a:bodyPr/>
        <a:lstStyle/>
        <a:p>
          <a:endParaRPr lang="en-US"/>
        </a:p>
      </dgm:t>
    </dgm:pt>
    <dgm:pt modelId="{A8FD87A6-32A8-429D-9B89-BEBCA27B1B6C}" type="sibTrans" cxnId="{F8F700E3-92E8-4D4D-9BEE-109E467BE982}">
      <dgm:prSet/>
      <dgm:spPr/>
      <dgm:t>
        <a:bodyPr/>
        <a:lstStyle/>
        <a:p>
          <a:endParaRPr lang="en-US"/>
        </a:p>
      </dgm:t>
    </dgm:pt>
    <dgm:pt modelId="{B86A5D91-A3F8-40B0-9DA2-9508E9105C8A}">
      <dgm:prSet/>
      <dgm:spPr/>
      <dgm:t>
        <a:bodyPr/>
        <a:lstStyle/>
        <a:p>
          <a:pPr>
            <a:lnSpc>
              <a:spcPct val="100000"/>
            </a:lnSpc>
          </a:pPr>
          <a:r>
            <a:rPr lang="en-US"/>
            <a:t>So the reason we have an outlier is probably because of some other factors and removing these outliers will ruin the data analysis and accuracy.</a:t>
          </a:r>
        </a:p>
      </dgm:t>
    </dgm:pt>
    <dgm:pt modelId="{6338EFA3-81C4-4948-B783-14C190E97444}" type="parTrans" cxnId="{95509E1C-01FD-4586-A152-F76BDB8E43A7}">
      <dgm:prSet/>
      <dgm:spPr/>
      <dgm:t>
        <a:bodyPr/>
        <a:lstStyle/>
        <a:p>
          <a:endParaRPr lang="en-US"/>
        </a:p>
      </dgm:t>
    </dgm:pt>
    <dgm:pt modelId="{1A58A5A2-2624-4BD0-8AE2-D9C86DD24D99}" type="sibTrans" cxnId="{95509E1C-01FD-4586-A152-F76BDB8E43A7}">
      <dgm:prSet/>
      <dgm:spPr/>
      <dgm:t>
        <a:bodyPr/>
        <a:lstStyle/>
        <a:p>
          <a:endParaRPr lang="en-US"/>
        </a:p>
      </dgm:t>
    </dgm:pt>
    <dgm:pt modelId="{00FD81E6-394A-40C0-83E4-767242DB83D9}" type="pres">
      <dgm:prSet presAssocID="{3FA507D2-0183-46FC-9900-AB801CAA1D36}" presName="root" presStyleCnt="0">
        <dgm:presLayoutVars>
          <dgm:dir/>
          <dgm:resizeHandles val="exact"/>
        </dgm:presLayoutVars>
      </dgm:prSet>
      <dgm:spPr/>
    </dgm:pt>
    <dgm:pt modelId="{7AC03CBA-0532-45C9-BA40-6F6B0B989296}" type="pres">
      <dgm:prSet presAssocID="{AA286A07-2BF9-4AA2-AD73-016CCB816F19}" presName="compNode" presStyleCnt="0"/>
      <dgm:spPr/>
    </dgm:pt>
    <dgm:pt modelId="{D1BDA89F-9A47-4B8E-AC78-BF73EDA9406F}" type="pres">
      <dgm:prSet presAssocID="{AA286A07-2BF9-4AA2-AD73-016CCB816F1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atistics"/>
        </a:ext>
      </dgm:extLst>
    </dgm:pt>
    <dgm:pt modelId="{29C7DD2D-09DA-4323-9BD7-E06E0C72BE24}" type="pres">
      <dgm:prSet presAssocID="{AA286A07-2BF9-4AA2-AD73-016CCB816F19}" presName="spaceRect" presStyleCnt="0"/>
      <dgm:spPr/>
    </dgm:pt>
    <dgm:pt modelId="{55C43B25-329C-4F3A-8BEB-9802C1C8FBF3}" type="pres">
      <dgm:prSet presAssocID="{AA286A07-2BF9-4AA2-AD73-016CCB816F19}" presName="textRect" presStyleLbl="revTx" presStyleIdx="0" presStyleCnt="2">
        <dgm:presLayoutVars>
          <dgm:chMax val="1"/>
          <dgm:chPref val="1"/>
        </dgm:presLayoutVars>
      </dgm:prSet>
      <dgm:spPr/>
    </dgm:pt>
    <dgm:pt modelId="{EF3F5D70-42F5-46F5-9FC8-10518CD35CA7}" type="pres">
      <dgm:prSet presAssocID="{A8FD87A6-32A8-429D-9B89-BEBCA27B1B6C}" presName="sibTrans" presStyleCnt="0"/>
      <dgm:spPr/>
    </dgm:pt>
    <dgm:pt modelId="{75AA5ED1-8A92-47DF-8E86-5C25AD400122}" type="pres">
      <dgm:prSet presAssocID="{B86A5D91-A3F8-40B0-9DA2-9508E9105C8A}" presName="compNode" presStyleCnt="0"/>
      <dgm:spPr/>
    </dgm:pt>
    <dgm:pt modelId="{E49C9476-6D66-4E81-945B-FCBA9734095B}" type="pres">
      <dgm:prSet presAssocID="{B86A5D91-A3F8-40B0-9DA2-9508E9105C8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Irritant"/>
        </a:ext>
      </dgm:extLst>
    </dgm:pt>
    <dgm:pt modelId="{73526A66-2C51-4F86-8424-8D987850B00D}" type="pres">
      <dgm:prSet presAssocID="{B86A5D91-A3F8-40B0-9DA2-9508E9105C8A}" presName="spaceRect" presStyleCnt="0"/>
      <dgm:spPr/>
    </dgm:pt>
    <dgm:pt modelId="{54D2824E-5156-4842-9225-59D182E9B284}" type="pres">
      <dgm:prSet presAssocID="{B86A5D91-A3F8-40B0-9DA2-9508E9105C8A}" presName="textRect" presStyleLbl="revTx" presStyleIdx="1" presStyleCnt="2">
        <dgm:presLayoutVars>
          <dgm:chMax val="1"/>
          <dgm:chPref val="1"/>
        </dgm:presLayoutVars>
      </dgm:prSet>
      <dgm:spPr/>
    </dgm:pt>
  </dgm:ptLst>
  <dgm:cxnLst>
    <dgm:cxn modelId="{5678CF01-3B5B-4511-BAEB-56400F4BF9EC}" type="presOf" srcId="{3FA507D2-0183-46FC-9900-AB801CAA1D36}" destId="{00FD81E6-394A-40C0-83E4-767242DB83D9}" srcOrd="0" destOrd="0" presId="urn:microsoft.com/office/officeart/2018/2/layout/IconLabelList"/>
    <dgm:cxn modelId="{95509E1C-01FD-4586-A152-F76BDB8E43A7}" srcId="{3FA507D2-0183-46FC-9900-AB801CAA1D36}" destId="{B86A5D91-A3F8-40B0-9DA2-9508E9105C8A}" srcOrd="1" destOrd="0" parTransId="{6338EFA3-81C4-4948-B783-14C190E97444}" sibTransId="{1A58A5A2-2624-4BD0-8AE2-D9C86DD24D99}"/>
    <dgm:cxn modelId="{9858792F-A7D2-43DB-A09D-16696C451E98}" type="presOf" srcId="{AA286A07-2BF9-4AA2-AD73-016CCB816F19}" destId="{55C43B25-329C-4F3A-8BEB-9802C1C8FBF3}" srcOrd="0" destOrd="0" presId="urn:microsoft.com/office/officeart/2018/2/layout/IconLabelList"/>
    <dgm:cxn modelId="{F8F700E3-92E8-4D4D-9BEE-109E467BE982}" srcId="{3FA507D2-0183-46FC-9900-AB801CAA1D36}" destId="{AA286A07-2BF9-4AA2-AD73-016CCB816F19}" srcOrd="0" destOrd="0" parTransId="{8F02A98D-D9DB-45F2-9DCF-4250005B424B}" sibTransId="{A8FD87A6-32A8-429D-9B89-BEBCA27B1B6C}"/>
    <dgm:cxn modelId="{DFE688F2-7833-4263-ADFF-113E9C0854EC}" type="presOf" srcId="{B86A5D91-A3F8-40B0-9DA2-9508E9105C8A}" destId="{54D2824E-5156-4842-9225-59D182E9B284}" srcOrd="0" destOrd="0" presId="urn:microsoft.com/office/officeart/2018/2/layout/IconLabelList"/>
    <dgm:cxn modelId="{E9FCDD64-5CCD-4AC3-855D-52EDD88CFCE9}" type="presParOf" srcId="{00FD81E6-394A-40C0-83E4-767242DB83D9}" destId="{7AC03CBA-0532-45C9-BA40-6F6B0B989296}" srcOrd="0" destOrd="0" presId="urn:microsoft.com/office/officeart/2018/2/layout/IconLabelList"/>
    <dgm:cxn modelId="{02EB5465-E18A-4033-88A8-05C804587A57}" type="presParOf" srcId="{7AC03CBA-0532-45C9-BA40-6F6B0B989296}" destId="{D1BDA89F-9A47-4B8E-AC78-BF73EDA9406F}" srcOrd="0" destOrd="0" presId="urn:microsoft.com/office/officeart/2018/2/layout/IconLabelList"/>
    <dgm:cxn modelId="{338A81FA-520C-46DB-938E-5CE12C4B44E1}" type="presParOf" srcId="{7AC03CBA-0532-45C9-BA40-6F6B0B989296}" destId="{29C7DD2D-09DA-4323-9BD7-E06E0C72BE24}" srcOrd="1" destOrd="0" presId="urn:microsoft.com/office/officeart/2018/2/layout/IconLabelList"/>
    <dgm:cxn modelId="{F95EF771-1280-4670-9393-5375E0F666A1}" type="presParOf" srcId="{7AC03CBA-0532-45C9-BA40-6F6B0B989296}" destId="{55C43B25-329C-4F3A-8BEB-9802C1C8FBF3}" srcOrd="2" destOrd="0" presId="urn:microsoft.com/office/officeart/2018/2/layout/IconLabelList"/>
    <dgm:cxn modelId="{D3A32568-610A-4CC7-9425-FA21BCE8D092}" type="presParOf" srcId="{00FD81E6-394A-40C0-83E4-767242DB83D9}" destId="{EF3F5D70-42F5-46F5-9FC8-10518CD35CA7}" srcOrd="1" destOrd="0" presId="urn:microsoft.com/office/officeart/2018/2/layout/IconLabelList"/>
    <dgm:cxn modelId="{A731086F-1CE8-4C6F-9DC8-96BD2BAED2A2}" type="presParOf" srcId="{00FD81E6-394A-40C0-83E4-767242DB83D9}" destId="{75AA5ED1-8A92-47DF-8E86-5C25AD400122}" srcOrd="2" destOrd="0" presId="urn:microsoft.com/office/officeart/2018/2/layout/IconLabelList"/>
    <dgm:cxn modelId="{D6C6B469-57D9-4C25-BF23-380564D1A5DD}" type="presParOf" srcId="{75AA5ED1-8A92-47DF-8E86-5C25AD400122}" destId="{E49C9476-6D66-4E81-945B-FCBA9734095B}" srcOrd="0" destOrd="0" presId="urn:microsoft.com/office/officeart/2018/2/layout/IconLabelList"/>
    <dgm:cxn modelId="{766B8C53-E2D1-4261-8038-1BE948F4DCBF}" type="presParOf" srcId="{75AA5ED1-8A92-47DF-8E86-5C25AD400122}" destId="{73526A66-2C51-4F86-8424-8D987850B00D}" srcOrd="1" destOrd="0" presId="urn:microsoft.com/office/officeart/2018/2/layout/IconLabelList"/>
    <dgm:cxn modelId="{AD99ED0E-B016-4F55-BF55-4F126272B27C}" type="presParOf" srcId="{75AA5ED1-8A92-47DF-8E86-5C25AD400122}" destId="{54D2824E-5156-4842-9225-59D182E9B28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BDA89F-9A47-4B8E-AC78-BF73EDA9406F}">
      <dsp:nvSpPr>
        <dsp:cNvPr id="0" name=""/>
        <dsp:cNvSpPr/>
      </dsp:nvSpPr>
      <dsp:spPr>
        <a:xfrm>
          <a:off x="1747800" y="6085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C43B25-329C-4F3A-8BEB-9802C1C8FBF3}">
      <dsp:nvSpPr>
        <dsp:cNvPr id="0" name=""/>
        <dsp:cNvSpPr/>
      </dsp:nvSpPr>
      <dsp:spPr>
        <a:xfrm>
          <a:off x="559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We decided to not remove the outliers due to them being a machine data (fit bit device) and there could not be a error in the entry of the data.</a:t>
          </a:r>
        </a:p>
      </dsp:txBody>
      <dsp:txXfrm>
        <a:off x="559800" y="3022743"/>
        <a:ext cx="4320000" cy="720000"/>
      </dsp:txXfrm>
    </dsp:sp>
    <dsp:sp modelId="{E49C9476-6D66-4E81-945B-FCBA9734095B}">
      <dsp:nvSpPr>
        <dsp:cNvPr id="0" name=""/>
        <dsp:cNvSpPr/>
      </dsp:nvSpPr>
      <dsp:spPr>
        <a:xfrm>
          <a:off x="6823800" y="6085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D2824E-5156-4842-9225-59D182E9B284}">
      <dsp:nvSpPr>
        <dsp:cNvPr id="0" name=""/>
        <dsp:cNvSpPr/>
      </dsp:nvSpPr>
      <dsp:spPr>
        <a:xfrm>
          <a:off x="5635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So the reason we have an outlier is probably because of some other factors and removing these outliers will ruin the data analysis and accuracy.</a:t>
          </a:r>
        </a:p>
      </dsp:txBody>
      <dsp:txXfrm>
        <a:off x="5635800" y="3022743"/>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0C7D2F-3EB5-4B9B-A22D-12F4DE19BEA5}" type="datetimeFigureOut">
              <a:rPr lang="en-US" smtClean="0"/>
              <a:t>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5D0AB9-D78B-425E-A6BD-20CFD965D7FE}" type="slidenum">
              <a:rPr lang="en-US" smtClean="0"/>
              <a:t>‹#›</a:t>
            </a:fld>
            <a:endParaRPr lang="en-US"/>
          </a:p>
        </p:txBody>
      </p:sp>
    </p:spTree>
    <p:extLst>
      <p:ext uri="{BB962C8B-B14F-4D97-AF65-F5344CB8AC3E}">
        <p14:creationId xmlns:p14="http://schemas.microsoft.com/office/powerpoint/2010/main" val="413633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5D0AB9-D78B-425E-A6BD-20CFD965D7FE}" type="slidenum">
              <a:rPr lang="en-US" smtClean="0"/>
              <a:t>9</a:t>
            </a:fld>
            <a:endParaRPr lang="en-US"/>
          </a:p>
        </p:txBody>
      </p:sp>
    </p:spTree>
    <p:extLst>
      <p:ext uri="{BB962C8B-B14F-4D97-AF65-F5344CB8AC3E}">
        <p14:creationId xmlns:p14="http://schemas.microsoft.com/office/powerpoint/2010/main" val="1509540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9693-1193-5F1E-E280-7A0769C3A9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46661F-E982-81B2-3A20-D6AFBD8E68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05940B-6C5B-ACD9-10B2-062D75DCFF71}"/>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819B3413-4C33-DC9E-E7C2-F3FD3DB257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95BFD-720F-D5B5-DB38-9763B1D211C1}"/>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1359456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41D96-930C-144D-0442-2ADADFAE8C7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C622068-C168-959F-A7AA-A86B8693A8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59EEFC-E6FE-E759-E88C-D9D31BAB4BD1}"/>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B7176DAD-7D2A-C547-2451-71A217B894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D56E0-35FF-EE5D-FDE7-505ED414226B}"/>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1582201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3507B5-54A5-812D-6D69-B841C0E6EF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E19BDE-8200-C261-54B1-3823324984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500BAF-836D-E15F-44BE-1296ADFF6860}"/>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1867064B-24DC-40BE-E319-A2819F19C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2F630A-1E8C-CFAB-D437-68A0754D49C2}"/>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212065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6FAE9-2D61-86DB-146B-9355892894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C945D8-AA62-D673-71AC-EF3586C1E5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C2B13E-3422-FF56-48FC-93BEB23C3E62}"/>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44CA59AA-9753-918F-5678-8D5C587805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5B9340-C9D0-DC7E-076A-FBA614B8E32E}"/>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4031499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9641C-F1B1-B4A3-ED01-A5FA988E41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E6C705-3121-4E28-297E-73E09AB7CB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C2C824-8447-1783-F186-5789BD75B852}"/>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3F3F85F1-3E0E-ED9B-BB39-0A91000198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B95250-51BD-44D1-2FBB-E56C5498A83E}"/>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2339774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CD13-52F7-B965-C165-7D036F7997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C93896-8C59-497B-580D-2D8256D8C0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F593CBD-1A1F-6102-3B2F-C9E1FBF720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3E9E8B-D3D9-0C91-408D-F7CA2C09886F}"/>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6" name="Footer Placeholder 5">
            <a:extLst>
              <a:ext uri="{FF2B5EF4-FFF2-40B4-BE49-F238E27FC236}">
                <a16:creationId xmlns:a16="http://schemas.microsoft.com/office/drawing/2014/main" id="{44AFAC86-1F2C-AF4D-FB14-3D1DF2BB4A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F62A9F-AA49-2EA0-D72A-9032B00307A6}"/>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271389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27C1-68AB-37E6-C135-7648A22454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FA0981-D285-A71E-285B-67A2E4C04B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7DC73C-4DDC-0E1F-FA6C-48BBC5D098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E496A1-61E1-5C29-6489-26E392207C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7C6C8E-6643-338D-D138-5C0B2898FA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060C1A-5793-B043-BD62-95D62D52BA15}"/>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8" name="Footer Placeholder 7">
            <a:extLst>
              <a:ext uri="{FF2B5EF4-FFF2-40B4-BE49-F238E27FC236}">
                <a16:creationId xmlns:a16="http://schemas.microsoft.com/office/drawing/2014/main" id="{881676A5-4265-409D-3607-67465F1074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2C60F4-A653-1DA6-7827-3E3C440C9F8F}"/>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487125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0CD2-45BB-B1B3-9E53-CE42D9F301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77DCFA-DA34-B475-A8B4-1485F63597BC}"/>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4" name="Footer Placeholder 3">
            <a:extLst>
              <a:ext uri="{FF2B5EF4-FFF2-40B4-BE49-F238E27FC236}">
                <a16:creationId xmlns:a16="http://schemas.microsoft.com/office/drawing/2014/main" id="{4861C2C0-048B-F0C9-9663-8E1093F5DC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90C314-6492-4568-6E2A-493355E807AC}"/>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1216550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E57D8C-38E7-A094-D0FE-1F6EE71168A6}"/>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3" name="Footer Placeholder 2">
            <a:extLst>
              <a:ext uri="{FF2B5EF4-FFF2-40B4-BE49-F238E27FC236}">
                <a16:creationId xmlns:a16="http://schemas.microsoft.com/office/drawing/2014/main" id="{765D2E63-D04D-6B14-7D3B-EA0836DE26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56AA620-30DC-21B6-A06B-7F6E0BEFC291}"/>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3724662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C152E-2ADD-C017-26CD-5A74A6D0E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8443F9-D56D-8B85-F5AC-2DE84B3DC1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50C409-BA69-8B7D-C40B-FB01EAB031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344D43-E46E-365A-A607-2146D3247404}"/>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6" name="Footer Placeholder 5">
            <a:extLst>
              <a:ext uri="{FF2B5EF4-FFF2-40B4-BE49-F238E27FC236}">
                <a16:creationId xmlns:a16="http://schemas.microsoft.com/office/drawing/2014/main" id="{F801E7DD-B9E2-0D72-A6E5-4C7970451F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51774-247A-CB7E-C279-AA1A8F335B14}"/>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1604454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DE37F-6358-63D7-62EF-1F61B83C1F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E963E9-90B2-FB1B-C652-E28635B47FF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03354B-A119-1CE3-B0EC-77C6168FA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E14A39-2C54-B3E2-80DA-E958184C0F2F}"/>
              </a:ext>
            </a:extLst>
          </p:cNvPr>
          <p:cNvSpPr>
            <a:spLocks noGrp="1"/>
          </p:cNvSpPr>
          <p:nvPr>
            <p:ph type="dt" sz="half" idx="10"/>
          </p:nvPr>
        </p:nvSpPr>
        <p:spPr/>
        <p:txBody>
          <a:bodyPr/>
          <a:lstStyle/>
          <a:p>
            <a:fld id="{603540CE-084C-43A2-B9D7-3F366001DCDC}" type="datetimeFigureOut">
              <a:rPr lang="en-US" smtClean="0"/>
              <a:t>1/5/2025</a:t>
            </a:fld>
            <a:endParaRPr lang="en-US"/>
          </a:p>
        </p:txBody>
      </p:sp>
      <p:sp>
        <p:nvSpPr>
          <p:cNvPr id="6" name="Footer Placeholder 5">
            <a:extLst>
              <a:ext uri="{FF2B5EF4-FFF2-40B4-BE49-F238E27FC236}">
                <a16:creationId xmlns:a16="http://schemas.microsoft.com/office/drawing/2014/main" id="{75676759-DC12-F57B-3825-18A4F2372C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F8776-FAD5-8AC6-283E-F1FC803FD5C1}"/>
              </a:ext>
            </a:extLst>
          </p:cNvPr>
          <p:cNvSpPr>
            <a:spLocks noGrp="1"/>
          </p:cNvSpPr>
          <p:nvPr>
            <p:ph type="sldNum" sz="quarter" idx="12"/>
          </p:nvPr>
        </p:nvSpPr>
        <p:spPr/>
        <p:txBody>
          <a:bodyPr/>
          <a:lstStyle/>
          <a:p>
            <a:fld id="{21273079-AA24-4119-9C03-06ED369590B1}" type="slidenum">
              <a:rPr lang="en-US" smtClean="0"/>
              <a:t>‹#›</a:t>
            </a:fld>
            <a:endParaRPr lang="en-US"/>
          </a:p>
        </p:txBody>
      </p:sp>
    </p:spTree>
    <p:extLst>
      <p:ext uri="{BB962C8B-B14F-4D97-AF65-F5344CB8AC3E}">
        <p14:creationId xmlns:p14="http://schemas.microsoft.com/office/powerpoint/2010/main" val="3232687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1F69FB-21BD-E87B-B2E2-1F5E94BE59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44D9D3-D95F-408A-FC01-84D93804DB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B8E427-6459-AD3D-CD1E-7B4761F468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03540CE-084C-43A2-B9D7-3F366001DCDC}" type="datetimeFigureOut">
              <a:rPr lang="en-US" smtClean="0"/>
              <a:t>1/5/2025</a:t>
            </a:fld>
            <a:endParaRPr lang="en-US"/>
          </a:p>
        </p:txBody>
      </p:sp>
      <p:sp>
        <p:nvSpPr>
          <p:cNvPr id="5" name="Footer Placeholder 4">
            <a:extLst>
              <a:ext uri="{FF2B5EF4-FFF2-40B4-BE49-F238E27FC236}">
                <a16:creationId xmlns:a16="http://schemas.microsoft.com/office/drawing/2014/main" id="{D61A19EE-E6F4-875C-D23C-70DCCE3971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8EA2432-A425-AE17-73B7-164528A03D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273079-AA24-4119-9C03-06ED369590B1}" type="slidenum">
              <a:rPr lang="en-US" smtClean="0"/>
              <a:t>‹#›</a:t>
            </a:fld>
            <a:endParaRPr lang="en-US"/>
          </a:p>
        </p:txBody>
      </p:sp>
    </p:spTree>
    <p:extLst>
      <p:ext uri="{BB962C8B-B14F-4D97-AF65-F5344CB8AC3E}">
        <p14:creationId xmlns:p14="http://schemas.microsoft.com/office/powerpoint/2010/main" val="2323587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and yellow line drawing of a human head&#10;&#10;Description automatically generated">
            <a:extLst>
              <a:ext uri="{FF2B5EF4-FFF2-40B4-BE49-F238E27FC236}">
                <a16:creationId xmlns:a16="http://schemas.microsoft.com/office/drawing/2014/main" id="{366FFC45-4C46-FA2D-8114-D5EE7BA7202B}"/>
              </a:ext>
            </a:extLst>
          </p:cNvPr>
          <p:cNvPicPr>
            <a:picLocks noChangeAspect="1"/>
          </p:cNvPicPr>
          <p:nvPr/>
        </p:nvPicPr>
        <p:blipFill>
          <a:blip r:embed="rId2"/>
          <a:srcRect t="2004" b="12282"/>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12" name="Rectangle 11">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053E52-D6E7-4055-14A1-82B63D2633BC}"/>
              </a:ext>
            </a:extLst>
          </p:cNvPr>
          <p:cNvSpPr>
            <a:spLocks noGrp="1"/>
          </p:cNvSpPr>
          <p:nvPr>
            <p:ph type="ctrTitle"/>
          </p:nvPr>
        </p:nvSpPr>
        <p:spPr>
          <a:xfrm>
            <a:off x="589556" y="5746071"/>
            <a:ext cx="7015499" cy="852260"/>
          </a:xfrm>
        </p:spPr>
        <p:txBody>
          <a:bodyPr anchor="ctr">
            <a:normAutofit/>
          </a:bodyPr>
          <a:lstStyle/>
          <a:p>
            <a:pPr algn="l"/>
            <a:r>
              <a:rPr lang="en-US" sz="3600"/>
              <a:t>Python assignment </a:t>
            </a:r>
          </a:p>
        </p:txBody>
      </p:sp>
      <p:sp>
        <p:nvSpPr>
          <p:cNvPr id="4" name="AutoShape 2" descr="Why Is Python The Best Choice For AI And Machine Learning? | Infycle">
            <a:extLst>
              <a:ext uri="{FF2B5EF4-FFF2-40B4-BE49-F238E27FC236}">
                <a16:creationId xmlns:a16="http://schemas.microsoft.com/office/drawing/2014/main" id="{5AF7E3F4-837C-7A7C-7C87-71727B8D5557}"/>
              </a:ext>
            </a:extLst>
          </p:cNvPr>
          <p:cNvSpPr>
            <a:spLocks noChangeAspect="1" noChangeArrowheads="1"/>
          </p:cNvSpPr>
          <p:nvPr/>
        </p:nvSpPr>
        <p:spPr bwMode="auto">
          <a:xfrm>
            <a:off x="5943599" y="3276599"/>
            <a:ext cx="2604655" cy="260465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10577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4A41EE-E377-BBD2-A6C0-1DD984327CAA}"/>
              </a:ext>
            </a:extLst>
          </p:cNvPr>
          <p:cNvSpPr>
            <a:spLocks noGrp="1"/>
          </p:cNvSpPr>
          <p:nvPr>
            <p:ph type="title"/>
          </p:nvPr>
        </p:nvSpPr>
        <p:spPr>
          <a:xfrm>
            <a:off x="630936" y="502920"/>
            <a:ext cx="3419856" cy="1463040"/>
          </a:xfrm>
        </p:spPr>
        <p:txBody>
          <a:bodyPr anchor="ctr">
            <a:normAutofit/>
          </a:bodyPr>
          <a:lstStyle/>
          <a:p>
            <a:r>
              <a:rPr lang="en-US" sz="4800"/>
              <a:t>Checking for duplicates</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62829A-E583-351C-5192-1D441FE3E6A6}"/>
              </a:ext>
            </a:extLst>
          </p:cNvPr>
          <p:cNvSpPr>
            <a:spLocks noGrp="1"/>
          </p:cNvSpPr>
          <p:nvPr>
            <p:ph idx="1"/>
          </p:nvPr>
        </p:nvSpPr>
        <p:spPr>
          <a:xfrm>
            <a:off x="4654295" y="502920"/>
            <a:ext cx="6894576" cy="1463040"/>
          </a:xfrm>
        </p:spPr>
        <p:txBody>
          <a:bodyPr anchor="ctr">
            <a:normAutofit/>
          </a:bodyPr>
          <a:lstStyle/>
          <a:p>
            <a:r>
              <a:rPr lang="en-US" sz="1700" dirty="0"/>
              <a:t>We checked for duplicates using duplicated() function it will return true if we have duplicates</a:t>
            </a:r>
          </a:p>
          <a:p>
            <a:r>
              <a:rPr lang="en-US" sz="1700" dirty="0"/>
              <a:t>We can see that there’s no duplicates due to all the rows being False so we don’t have to do any extra steps.</a:t>
            </a:r>
            <a:br>
              <a:rPr lang="en-US" sz="1700" dirty="0"/>
            </a:br>
            <a:endParaRPr lang="en-US" sz="1700" dirty="0"/>
          </a:p>
        </p:txBody>
      </p:sp>
      <p:pic>
        <p:nvPicPr>
          <p:cNvPr id="5" name="Picture 4">
            <a:extLst>
              <a:ext uri="{FF2B5EF4-FFF2-40B4-BE49-F238E27FC236}">
                <a16:creationId xmlns:a16="http://schemas.microsoft.com/office/drawing/2014/main" id="{D05C2E44-5493-178F-C91E-0B1EC055EEF2}"/>
              </a:ext>
            </a:extLst>
          </p:cNvPr>
          <p:cNvPicPr>
            <a:picLocks noChangeAspect="1"/>
          </p:cNvPicPr>
          <p:nvPr/>
        </p:nvPicPr>
        <p:blipFill>
          <a:blip r:embed="rId2"/>
          <a:stretch>
            <a:fillRect/>
          </a:stretch>
        </p:blipFill>
        <p:spPr>
          <a:xfrm>
            <a:off x="1078066" y="2290936"/>
            <a:ext cx="10023676" cy="3959352"/>
          </a:xfrm>
          <a:prstGeom prst="rect">
            <a:avLst/>
          </a:prstGeom>
        </p:spPr>
      </p:pic>
      <p:pic>
        <p:nvPicPr>
          <p:cNvPr id="7" name="Picture 6">
            <a:extLst>
              <a:ext uri="{FF2B5EF4-FFF2-40B4-BE49-F238E27FC236}">
                <a16:creationId xmlns:a16="http://schemas.microsoft.com/office/drawing/2014/main" id="{34EA1A50-869B-8FCD-111A-72A2A68AFAEB}"/>
              </a:ext>
            </a:extLst>
          </p:cNvPr>
          <p:cNvPicPr>
            <a:picLocks noChangeAspect="1"/>
          </p:cNvPicPr>
          <p:nvPr/>
        </p:nvPicPr>
        <p:blipFill>
          <a:blip r:embed="rId3"/>
          <a:stretch>
            <a:fillRect/>
          </a:stretch>
        </p:blipFill>
        <p:spPr>
          <a:xfrm>
            <a:off x="2793907" y="3267870"/>
            <a:ext cx="2109515" cy="2982418"/>
          </a:xfrm>
          <a:prstGeom prst="rect">
            <a:avLst/>
          </a:prstGeom>
        </p:spPr>
      </p:pic>
    </p:spTree>
    <p:extLst>
      <p:ext uri="{BB962C8B-B14F-4D97-AF65-F5344CB8AC3E}">
        <p14:creationId xmlns:p14="http://schemas.microsoft.com/office/powerpoint/2010/main" val="2051061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C09EDA-5921-94F8-8CBC-8A0181A63431}"/>
              </a:ext>
            </a:extLst>
          </p:cNvPr>
          <p:cNvSpPr>
            <a:spLocks noGrp="1"/>
          </p:cNvSpPr>
          <p:nvPr>
            <p:ph type="title"/>
          </p:nvPr>
        </p:nvSpPr>
        <p:spPr>
          <a:xfrm>
            <a:off x="630936" y="640823"/>
            <a:ext cx="3419856" cy="5583148"/>
          </a:xfrm>
        </p:spPr>
        <p:txBody>
          <a:bodyPr anchor="ctr">
            <a:normAutofit/>
          </a:bodyPr>
          <a:lstStyle/>
          <a:p>
            <a:r>
              <a:rPr lang="en-US" sz="5400"/>
              <a:t>Dropping empty rows that has no data</a:t>
            </a:r>
          </a:p>
        </p:txBody>
      </p:sp>
      <p:sp>
        <p:nvSpPr>
          <p:cNvPr id="12"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88072D7E-9BFF-1E7E-8E3A-2996E57C6E1A}"/>
              </a:ext>
            </a:extLst>
          </p:cNvPr>
          <p:cNvPicPr>
            <a:picLocks noChangeAspect="1"/>
          </p:cNvPicPr>
          <p:nvPr/>
        </p:nvPicPr>
        <p:blipFill>
          <a:blip r:embed="rId2"/>
          <a:stretch>
            <a:fillRect/>
          </a:stretch>
        </p:blipFill>
        <p:spPr>
          <a:xfrm>
            <a:off x="4654296" y="924435"/>
            <a:ext cx="6894576" cy="3326633"/>
          </a:xfrm>
          <a:prstGeom prst="rect">
            <a:avLst/>
          </a:prstGeom>
        </p:spPr>
      </p:pic>
      <p:sp>
        <p:nvSpPr>
          <p:cNvPr id="3" name="Content Placeholder 2">
            <a:extLst>
              <a:ext uri="{FF2B5EF4-FFF2-40B4-BE49-F238E27FC236}">
                <a16:creationId xmlns:a16="http://schemas.microsoft.com/office/drawing/2014/main" id="{9283A6CB-5F73-9CF9-BCD3-B49F229C992B}"/>
              </a:ext>
            </a:extLst>
          </p:cNvPr>
          <p:cNvSpPr>
            <a:spLocks noGrp="1"/>
          </p:cNvSpPr>
          <p:nvPr>
            <p:ph idx="1"/>
          </p:nvPr>
        </p:nvSpPr>
        <p:spPr>
          <a:xfrm>
            <a:off x="4654296" y="4798577"/>
            <a:ext cx="6894576" cy="1428487"/>
          </a:xfrm>
        </p:spPr>
        <p:txBody>
          <a:bodyPr anchor="t">
            <a:normAutofit fontScale="92500"/>
          </a:bodyPr>
          <a:lstStyle/>
          <a:p>
            <a:r>
              <a:rPr lang="en-US" sz="2200" dirty="0"/>
              <a:t>We realized that our data had entire rows with missing data so we decided to drop them using the drop function.</a:t>
            </a:r>
          </a:p>
          <a:p>
            <a:r>
              <a:rPr lang="en-US" sz="2200" dirty="0"/>
              <a:t>We created a copy into data1 not to ruin the original data</a:t>
            </a:r>
          </a:p>
          <a:p>
            <a:endParaRPr lang="en-US" sz="2200" dirty="0"/>
          </a:p>
        </p:txBody>
      </p:sp>
    </p:spTree>
    <p:extLst>
      <p:ext uri="{BB962C8B-B14F-4D97-AF65-F5344CB8AC3E}">
        <p14:creationId xmlns:p14="http://schemas.microsoft.com/office/powerpoint/2010/main" val="2897224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E04867-90BA-454E-CEA3-9E2207A07B6C}"/>
              </a:ext>
            </a:extLst>
          </p:cNvPr>
          <p:cNvSpPr>
            <a:spLocks noGrp="1"/>
          </p:cNvSpPr>
          <p:nvPr>
            <p:ph type="title"/>
          </p:nvPr>
        </p:nvSpPr>
        <p:spPr>
          <a:xfrm>
            <a:off x="630936" y="640823"/>
            <a:ext cx="3419856" cy="5583148"/>
          </a:xfrm>
        </p:spPr>
        <p:txBody>
          <a:bodyPr anchor="ctr">
            <a:normAutofit/>
          </a:bodyPr>
          <a:lstStyle/>
          <a:p>
            <a:r>
              <a:rPr lang="en-US" sz="5400"/>
              <a:t>Filling the missing values</a:t>
            </a:r>
          </a:p>
        </p:txBody>
      </p:sp>
      <p:sp>
        <p:nvSpPr>
          <p:cNvPr id="12"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5138CA0-D921-30AD-6988-8F9503164DF6}"/>
              </a:ext>
            </a:extLst>
          </p:cNvPr>
          <p:cNvPicPr>
            <a:picLocks noChangeAspect="1"/>
          </p:cNvPicPr>
          <p:nvPr/>
        </p:nvPicPr>
        <p:blipFill>
          <a:blip r:embed="rId2"/>
          <a:stretch>
            <a:fillRect/>
          </a:stretch>
        </p:blipFill>
        <p:spPr>
          <a:xfrm>
            <a:off x="4654296" y="941672"/>
            <a:ext cx="6894576" cy="3292159"/>
          </a:xfrm>
          <a:prstGeom prst="rect">
            <a:avLst/>
          </a:prstGeom>
        </p:spPr>
      </p:pic>
      <p:sp>
        <p:nvSpPr>
          <p:cNvPr id="3" name="Content Placeholder 2">
            <a:extLst>
              <a:ext uri="{FF2B5EF4-FFF2-40B4-BE49-F238E27FC236}">
                <a16:creationId xmlns:a16="http://schemas.microsoft.com/office/drawing/2014/main" id="{00410860-E9CD-2A91-C615-77651F0F8238}"/>
              </a:ext>
            </a:extLst>
          </p:cNvPr>
          <p:cNvSpPr>
            <a:spLocks noGrp="1"/>
          </p:cNvSpPr>
          <p:nvPr>
            <p:ph idx="1"/>
          </p:nvPr>
        </p:nvSpPr>
        <p:spPr>
          <a:xfrm>
            <a:off x="4654296" y="4798577"/>
            <a:ext cx="6894576" cy="1428487"/>
          </a:xfrm>
        </p:spPr>
        <p:txBody>
          <a:bodyPr anchor="t">
            <a:normAutofit fontScale="92500" lnSpcReduction="20000"/>
          </a:bodyPr>
          <a:lstStyle/>
          <a:p>
            <a:r>
              <a:rPr lang="en-US" sz="1700" dirty="0"/>
              <a:t>We decided to fill the missing values not remove them to ensure accuracy on our data analysis and not ruin correlations.</a:t>
            </a:r>
          </a:p>
          <a:p>
            <a:r>
              <a:rPr lang="en-US" sz="1700" dirty="0"/>
              <a:t>We used the </a:t>
            </a:r>
            <a:r>
              <a:rPr lang="en-US" sz="1700" dirty="0" err="1"/>
              <a:t>fillbfill</a:t>
            </a:r>
            <a:r>
              <a:rPr lang="en-US" sz="1700" dirty="0"/>
              <a:t> method due to it being a time series data rather than using other methods like mean or median.</a:t>
            </a:r>
          </a:p>
          <a:p>
            <a:r>
              <a:rPr lang="en-US" sz="1700" dirty="0"/>
              <a:t>We saved the data at a new csv file called “Cleaned_data0”</a:t>
            </a:r>
            <a:br>
              <a:rPr lang="en-US" sz="1700" dirty="0"/>
            </a:br>
            <a:endParaRPr lang="en-US" sz="1700" dirty="0"/>
          </a:p>
        </p:txBody>
      </p:sp>
    </p:spTree>
    <p:extLst>
      <p:ext uri="{BB962C8B-B14F-4D97-AF65-F5344CB8AC3E}">
        <p14:creationId xmlns:p14="http://schemas.microsoft.com/office/powerpoint/2010/main" val="1244096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5042D-ABA7-194C-CD5F-605DAEFDDC8C}"/>
              </a:ext>
            </a:extLst>
          </p:cNvPr>
          <p:cNvSpPr>
            <a:spLocks noGrp="1"/>
          </p:cNvSpPr>
          <p:nvPr>
            <p:ph type="title"/>
          </p:nvPr>
        </p:nvSpPr>
        <p:spPr/>
        <p:txBody>
          <a:bodyPr/>
          <a:lstStyle/>
          <a:p>
            <a:r>
              <a:rPr lang="en-US" dirty="0"/>
              <a:t>Storing variables in a easy access way </a:t>
            </a:r>
          </a:p>
        </p:txBody>
      </p:sp>
      <p:pic>
        <p:nvPicPr>
          <p:cNvPr id="9" name="Content Placeholder 8">
            <a:extLst>
              <a:ext uri="{FF2B5EF4-FFF2-40B4-BE49-F238E27FC236}">
                <a16:creationId xmlns:a16="http://schemas.microsoft.com/office/drawing/2014/main" id="{8F8653F3-8439-1040-4A70-E33B215FA0B3}"/>
              </a:ext>
            </a:extLst>
          </p:cNvPr>
          <p:cNvPicPr>
            <a:picLocks noGrp="1" noChangeAspect="1"/>
          </p:cNvPicPr>
          <p:nvPr>
            <p:ph idx="1"/>
          </p:nvPr>
        </p:nvPicPr>
        <p:blipFill>
          <a:blip r:embed="rId2"/>
          <a:stretch>
            <a:fillRect/>
          </a:stretch>
        </p:blipFill>
        <p:spPr>
          <a:xfrm>
            <a:off x="1030056" y="1690687"/>
            <a:ext cx="10401138" cy="3006003"/>
          </a:xfrm>
        </p:spPr>
      </p:pic>
    </p:spTree>
    <p:extLst>
      <p:ext uri="{BB962C8B-B14F-4D97-AF65-F5344CB8AC3E}">
        <p14:creationId xmlns:p14="http://schemas.microsoft.com/office/powerpoint/2010/main" val="1610653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855F8-B409-4EEE-3465-A39FD6BA0B6B}"/>
              </a:ext>
            </a:extLst>
          </p:cNvPr>
          <p:cNvSpPr>
            <a:spLocks noGrp="1"/>
          </p:cNvSpPr>
          <p:nvPr>
            <p:ph type="title"/>
          </p:nvPr>
        </p:nvSpPr>
        <p:spPr/>
        <p:txBody>
          <a:bodyPr/>
          <a:lstStyle/>
          <a:p>
            <a:r>
              <a:rPr lang="en-US" dirty="0"/>
              <a:t>Calculating Pearson correlations.</a:t>
            </a:r>
          </a:p>
        </p:txBody>
      </p:sp>
      <p:sp>
        <p:nvSpPr>
          <p:cNvPr id="3" name="Content Placeholder 2">
            <a:extLst>
              <a:ext uri="{FF2B5EF4-FFF2-40B4-BE49-F238E27FC236}">
                <a16:creationId xmlns:a16="http://schemas.microsoft.com/office/drawing/2014/main" id="{AB30CC64-1A86-5B3C-957C-7780146B1FEA}"/>
              </a:ext>
            </a:extLst>
          </p:cNvPr>
          <p:cNvSpPr>
            <a:spLocks noGrp="1"/>
          </p:cNvSpPr>
          <p:nvPr>
            <p:ph idx="1"/>
          </p:nvPr>
        </p:nvSpPr>
        <p:spPr/>
        <p:txBody>
          <a:bodyPr>
            <a:normAutofit fontScale="85000" lnSpcReduction="20000"/>
          </a:bodyPr>
          <a:lstStyle/>
          <a:p>
            <a:r>
              <a:rPr lang="en-US" dirty="0"/>
              <a:t>We calculated Pearson correlations between deep sleep and overall score because we suspected earlier that we had a strong linear relationship between them both so we check the value</a:t>
            </a:r>
          </a:p>
          <a:p>
            <a:r>
              <a:rPr lang="en-US" dirty="0"/>
              <a:t>As mentioned earlier our study focuses to find relationship on what affects the client overall sleep score so we are going to aim on overall and deep sleep in minutes since it has a strong correlation </a:t>
            </a:r>
          </a:p>
          <a:p>
            <a:endParaRPr lang="en-US" dirty="0"/>
          </a:p>
          <a:p>
            <a:endParaRPr lang="en-US" dirty="0"/>
          </a:p>
          <a:p>
            <a:endParaRPr lang="en-US" dirty="0"/>
          </a:p>
          <a:p>
            <a:r>
              <a:rPr lang="en-US" dirty="0"/>
              <a:t>After looking at the value of the correlation we can see that it hasn’t changed much from before cleaning the data and filling missing values so we are on the right path</a:t>
            </a:r>
            <a:br>
              <a:rPr lang="en-US" dirty="0"/>
            </a:br>
            <a:endParaRPr lang="en-US" dirty="0"/>
          </a:p>
        </p:txBody>
      </p:sp>
      <p:pic>
        <p:nvPicPr>
          <p:cNvPr id="7" name="Picture 6">
            <a:extLst>
              <a:ext uri="{FF2B5EF4-FFF2-40B4-BE49-F238E27FC236}">
                <a16:creationId xmlns:a16="http://schemas.microsoft.com/office/drawing/2014/main" id="{7AA0D653-60A1-8057-C342-1A8767DDFFA6}"/>
              </a:ext>
            </a:extLst>
          </p:cNvPr>
          <p:cNvPicPr>
            <a:picLocks noChangeAspect="1"/>
          </p:cNvPicPr>
          <p:nvPr/>
        </p:nvPicPr>
        <p:blipFill>
          <a:blip r:embed="rId2"/>
          <a:stretch>
            <a:fillRect/>
          </a:stretch>
        </p:blipFill>
        <p:spPr>
          <a:xfrm>
            <a:off x="1216335" y="3529079"/>
            <a:ext cx="5718508" cy="1160740"/>
          </a:xfrm>
          <a:prstGeom prst="rect">
            <a:avLst/>
          </a:prstGeom>
        </p:spPr>
      </p:pic>
    </p:spTree>
    <p:extLst>
      <p:ext uri="{BB962C8B-B14F-4D97-AF65-F5344CB8AC3E}">
        <p14:creationId xmlns:p14="http://schemas.microsoft.com/office/powerpoint/2010/main" val="3513165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02BA05-344B-508D-296F-62B19BF721D3}"/>
              </a:ext>
            </a:extLst>
          </p:cNvPr>
          <p:cNvSpPr>
            <a:spLocks noGrp="1"/>
          </p:cNvSpPr>
          <p:nvPr>
            <p:ph type="title"/>
          </p:nvPr>
        </p:nvSpPr>
        <p:spPr>
          <a:xfrm>
            <a:off x="630936" y="639520"/>
            <a:ext cx="3429000" cy="1719072"/>
          </a:xfrm>
        </p:spPr>
        <p:txBody>
          <a:bodyPr anchor="b">
            <a:normAutofit/>
          </a:bodyPr>
          <a:lstStyle/>
          <a:p>
            <a:r>
              <a:rPr lang="en-US" sz="5400"/>
              <a:t>Scatter plot</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2D2AE89-BFCC-6451-55DF-91A4B85044E0}"/>
              </a:ext>
            </a:extLst>
          </p:cNvPr>
          <p:cNvSpPr>
            <a:spLocks noGrp="1"/>
          </p:cNvSpPr>
          <p:nvPr>
            <p:ph idx="1"/>
          </p:nvPr>
        </p:nvSpPr>
        <p:spPr>
          <a:xfrm>
            <a:off x="630936" y="2807208"/>
            <a:ext cx="3429000" cy="3410712"/>
          </a:xfrm>
        </p:spPr>
        <p:txBody>
          <a:bodyPr anchor="t">
            <a:normAutofit/>
          </a:bodyPr>
          <a:lstStyle/>
          <a:p>
            <a:r>
              <a:rPr lang="en-US" sz="2200" dirty="0"/>
              <a:t>We created a scatter plot between deep sleep and overall score</a:t>
            </a:r>
          </a:p>
          <a:p>
            <a:r>
              <a:rPr lang="en-US" sz="2200" dirty="0"/>
              <a:t>We can see that it has a strong linear relationship </a:t>
            </a:r>
            <a:br>
              <a:rPr lang="en-US" sz="2200" dirty="0"/>
            </a:br>
            <a:endParaRPr lang="en-US" sz="2200" dirty="0"/>
          </a:p>
        </p:txBody>
      </p:sp>
      <p:pic>
        <p:nvPicPr>
          <p:cNvPr id="5" name="Picture 4" descr="A screen shot of a computer screen&#10;&#10;Description automatically generated">
            <a:extLst>
              <a:ext uri="{FF2B5EF4-FFF2-40B4-BE49-F238E27FC236}">
                <a16:creationId xmlns:a16="http://schemas.microsoft.com/office/drawing/2014/main" id="{725EB928-9EDA-BED7-CBC6-3A62DC501517}"/>
              </a:ext>
            </a:extLst>
          </p:cNvPr>
          <p:cNvPicPr>
            <a:picLocks noChangeAspect="1"/>
          </p:cNvPicPr>
          <p:nvPr/>
        </p:nvPicPr>
        <p:blipFill>
          <a:blip r:embed="rId2"/>
          <a:stretch>
            <a:fillRect/>
          </a:stretch>
        </p:blipFill>
        <p:spPr>
          <a:xfrm>
            <a:off x="4654296" y="1254328"/>
            <a:ext cx="6903720" cy="4349343"/>
          </a:xfrm>
          <a:prstGeom prst="rect">
            <a:avLst/>
          </a:prstGeom>
        </p:spPr>
      </p:pic>
    </p:spTree>
    <p:extLst>
      <p:ext uri="{BB962C8B-B14F-4D97-AF65-F5344CB8AC3E}">
        <p14:creationId xmlns:p14="http://schemas.microsoft.com/office/powerpoint/2010/main" val="1548155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E757FF-AA62-9A9F-E9F7-4801B58781D7}"/>
              </a:ext>
            </a:extLst>
          </p:cNvPr>
          <p:cNvSpPr>
            <a:spLocks noGrp="1"/>
          </p:cNvSpPr>
          <p:nvPr>
            <p:ph type="title"/>
          </p:nvPr>
        </p:nvSpPr>
        <p:spPr>
          <a:xfrm>
            <a:off x="630936" y="502920"/>
            <a:ext cx="3419856" cy="1463040"/>
          </a:xfrm>
        </p:spPr>
        <p:txBody>
          <a:bodyPr anchor="ctr">
            <a:normAutofit/>
          </a:bodyPr>
          <a:lstStyle/>
          <a:p>
            <a:r>
              <a:rPr lang="en-US" sz="3700"/>
              <a:t>Linear regression model</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0696ABE-E570-1636-00CE-87413B8D1AD2}"/>
              </a:ext>
            </a:extLst>
          </p:cNvPr>
          <p:cNvSpPr>
            <a:spLocks noGrp="1"/>
          </p:cNvSpPr>
          <p:nvPr>
            <p:ph idx="1"/>
          </p:nvPr>
        </p:nvSpPr>
        <p:spPr>
          <a:xfrm>
            <a:off x="4654295" y="502920"/>
            <a:ext cx="6894576" cy="1463040"/>
          </a:xfrm>
        </p:spPr>
        <p:txBody>
          <a:bodyPr anchor="ctr">
            <a:normAutofit/>
          </a:bodyPr>
          <a:lstStyle/>
          <a:p>
            <a:r>
              <a:rPr lang="en-US" sz="2200" dirty="0"/>
              <a:t>We created a linear regression model to get the general idea of how this analysis work.</a:t>
            </a:r>
          </a:p>
          <a:p>
            <a:endParaRPr lang="en-US" sz="2200" dirty="0"/>
          </a:p>
        </p:txBody>
      </p:sp>
      <p:pic>
        <p:nvPicPr>
          <p:cNvPr id="5" name="Picture 4">
            <a:extLst>
              <a:ext uri="{FF2B5EF4-FFF2-40B4-BE49-F238E27FC236}">
                <a16:creationId xmlns:a16="http://schemas.microsoft.com/office/drawing/2014/main" id="{C33AF2A1-83C0-D074-D588-B98EA99D9A9C}"/>
              </a:ext>
            </a:extLst>
          </p:cNvPr>
          <p:cNvPicPr>
            <a:picLocks noChangeAspect="1"/>
          </p:cNvPicPr>
          <p:nvPr/>
        </p:nvPicPr>
        <p:blipFill>
          <a:blip r:embed="rId2"/>
          <a:stretch>
            <a:fillRect/>
          </a:stretch>
        </p:blipFill>
        <p:spPr>
          <a:xfrm>
            <a:off x="630936" y="2864928"/>
            <a:ext cx="10917936" cy="2811368"/>
          </a:xfrm>
          <a:prstGeom prst="rect">
            <a:avLst/>
          </a:prstGeom>
        </p:spPr>
      </p:pic>
    </p:spTree>
    <p:extLst>
      <p:ext uri="{BB962C8B-B14F-4D97-AF65-F5344CB8AC3E}">
        <p14:creationId xmlns:p14="http://schemas.microsoft.com/office/powerpoint/2010/main" val="14333781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EEA08E-40BE-D1B6-3016-ABE439310F8D}"/>
              </a:ext>
            </a:extLst>
          </p:cNvPr>
          <p:cNvSpPr>
            <a:spLocks noGrp="1"/>
          </p:cNvSpPr>
          <p:nvPr>
            <p:ph type="title"/>
          </p:nvPr>
        </p:nvSpPr>
        <p:spPr>
          <a:xfrm>
            <a:off x="630936" y="502920"/>
            <a:ext cx="3419856" cy="1463040"/>
          </a:xfrm>
        </p:spPr>
        <p:txBody>
          <a:bodyPr anchor="ctr">
            <a:normAutofit/>
          </a:bodyPr>
          <a:lstStyle/>
          <a:p>
            <a:r>
              <a:rPr lang="en-US" sz="3000"/>
              <a:t>Scatter plot of the linear regression model.</a:t>
            </a: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233B5A03-1F4D-29DE-46EF-2F22E890CF4A}"/>
              </a:ext>
            </a:extLst>
          </p:cNvPr>
          <p:cNvSpPr>
            <a:spLocks noGrp="1" noChangeArrowheads="1"/>
          </p:cNvSpPr>
          <p:nvPr>
            <p:ph idx="1"/>
          </p:nvPr>
        </p:nvSpPr>
        <p:spPr bwMode="auto">
          <a:xfrm>
            <a:off x="4654295" y="502920"/>
            <a:ext cx="6894576" cy="146304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a:ln>
                  <a:noFill/>
                </a:ln>
                <a:effectLst/>
                <a:latin typeface="Arial" panose="020B0604020202020204" pitchFamily="34" charset="0"/>
              </a:rPr>
              <a:t>trend of the line</a:t>
            </a:r>
            <a:r>
              <a:rPr kumimoji="0" lang="en-US" altLang="en-US" sz="2000" b="0" i="0" u="none" strike="noStrike" cap="none" normalizeH="0" baseline="0">
                <a:ln>
                  <a:noFill/>
                </a:ln>
                <a:effectLst/>
                <a:latin typeface="Arial" panose="020B0604020202020204" pitchFamily="34" charset="0"/>
              </a:rPr>
              <a:t> indicates the model's understanding of the relationship between </a:t>
            </a:r>
            <a:r>
              <a:rPr kumimoji="0" lang="en-US" altLang="en-US" sz="2000" b="0" i="0" u="none" strike="noStrike" cap="none" normalizeH="0" baseline="0">
                <a:ln>
                  <a:noFill/>
                </a:ln>
                <a:effectLst/>
                <a:latin typeface="Arial Unicode MS"/>
              </a:rPr>
              <a:t>overall score</a:t>
            </a:r>
            <a:r>
              <a:rPr kumimoji="0" lang="en-US" altLang="en-US" sz="2000" b="0" i="0" u="none" strike="noStrike" cap="none" normalizeH="0" baseline="0">
                <a:ln>
                  <a:noFill/>
                </a:ln>
                <a:effectLst/>
              </a:rPr>
              <a:t> and </a:t>
            </a:r>
            <a:r>
              <a:rPr kumimoji="0" lang="en-US" altLang="en-US" sz="2000" b="0" i="0" u="none" strike="noStrike" cap="none" normalizeH="0" baseline="0">
                <a:ln>
                  <a:noFill/>
                </a:ln>
                <a:effectLst/>
                <a:latin typeface="Arial Unicode MS"/>
              </a:rPr>
              <a:t>deep sleep</a:t>
            </a:r>
            <a:r>
              <a:rPr kumimoji="0" lang="en-US" altLang="en-US" sz="2000" b="0" i="0" u="none" strike="noStrike" cap="none" normalizeH="0" baseline="0">
                <a:ln>
                  <a:noFill/>
                </a:ln>
                <a:effectLst/>
              </a:rPr>
              <a:t>.</a:t>
            </a:r>
            <a:endParaRPr kumimoji="0" lang="en-US" altLang="en-US" sz="2000" b="0" i="0" u="none" strike="noStrike" cap="none" normalizeH="0" baseline="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a:ln>
                  <a:noFill/>
                </a:ln>
                <a:effectLst/>
                <a:latin typeface="Arial" panose="020B0604020202020204" pitchFamily="34" charset="0"/>
              </a:rPr>
              <a:t>As </a:t>
            </a:r>
            <a:r>
              <a:rPr kumimoji="0" lang="en-US" altLang="en-US" sz="2000" b="0" i="0" u="none" strike="noStrike" cap="none" normalizeH="0" baseline="0">
                <a:ln>
                  <a:noFill/>
                </a:ln>
                <a:effectLst/>
                <a:latin typeface="Arial Unicode MS"/>
              </a:rPr>
              <a:t>overall score</a:t>
            </a:r>
            <a:r>
              <a:rPr kumimoji="0" lang="en-US" altLang="en-US" sz="2000" b="0" i="0" u="none" strike="noStrike" cap="none" normalizeH="0" baseline="0">
                <a:ln>
                  <a:noFill/>
                </a:ln>
                <a:effectLst/>
              </a:rPr>
              <a:t> increases, the predicted deep sleep duration generally increases.</a:t>
            </a:r>
            <a:endParaRPr kumimoji="0" lang="en-US" altLang="en-US" sz="2000" b="0" i="0" u="none" strike="noStrike" cap="none" normalizeH="0" baseline="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a:ln>
                <a:noFill/>
              </a:ln>
              <a:effectLst/>
              <a:latin typeface="Arial" panose="020B0604020202020204" pitchFamily="34" charset="0"/>
            </a:endParaRPr>
          </a:p>
        </p:txBody>
      </p:sp>
      <p:pic>
        <p:nvPicPr>
          <p:cNvPr id="6" name="Picture 5" descr="A graph with blue dots&#10;&#10;Description automatically generated">
            <a:extLst>
              <a:ext uri="{FF2B5EF4-FFF2-40B4-BE49-F238E27FC236}">
                <a16:creationId xmlns:a16="http://schemas.microsoft.com/office/drawing/2014/main" id="{DF68F70F-056C-0C65-E183-6EB369546B9C}"/>
              </a:ext>
            </a:extLst>
          </p:cNvPr>
          <p:cNvPicPr>
            <a:picLocks noChangeAspect="1"/>
          </p:cNvPicPr>
          <p:nvPr/>
        </p:nvPicPr>
        <p:blipFill>
          <a:blip r:embed="rId2"/>
          <a:stretch>
            <a:fillRect/>
          </a:stretch>
        </p:blipFill>
        <p:spPr>
          <a:xfrm>
            <a:off x="3167873" y="2290936"/>
            <a:ext cx="5844062" cy="3959352"/>
          </a:xfrm>
          <a:prstGeom prst="rect">
            <a:avLst/>
          </a:prstGeom>
        </p:spPr>
      </p:pic>
    </p:spTree>
    <p:extLst>
      <p:ext uri="{BB962C8B-B14F-4D97-AF65-F5344CB8AC3E}">
        <p14:creationId xmlns:p14="http://schemas.microsoft.com/office/powerpoint/2010/main" val="2246010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723C87-D128-7C60-3143-853913C0688E}"/>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Heatmap of the fixed data</a:t>
            </a:r>
          </a:p>
        </p:txBody>
      </p:sp>
      <p:sp>
        <p:nvSpPr>
          <p:cNvPr id="3" name="Content Placeholder 2">
            <a:extLst>
              <a:ext uri="{FF2B5EF4-FFF2-40B4-BE49-F238E27FC236}">
                <a16:creationId xmlns:a16="http://schemas.microsoft.com/office/drawing/2014/main" id="{0DF830A5-FAEB-362E-DE73-5EEF8240CD35}"/>
              </a:ext>
            </a:extLst>
          </p:cNvPr>
          <p:cNvSpPr>
            <a:spLocks noGrp="1"/>
          </p:cNvSpPr>
          <p:nvPr>
            <p:ph idx="1"/>
          </p:nvPr>
        </p:nvSpPr>
        <p:spPr>
          <a:xfrm>
            <a:off x="638882" y="4631161"/>
            <a:ext cx="3571810" cy="1559327"/>
          </a:xfrm>
        </p:spPr>
        <p:txBody>
          <a:bodyPr vert="horz" lIns="91440" tIns="45720" rIns="91440" bIns="45720" rtlCol="0">
            <a:normAutofit/>
          </a:bodyPr>
          <a:lstStyle/>
          <a:p>
            <a:pPr marL="0" indent="0">
              <a:buNone/>
            </a:pPr>
            <a:r>
              <a:rPr lang="en-US" sz="1700" kern="1200">
                <a:solidFill>
                  <a:schemeClr val="tx1"/>
                </a:solidFill>
                <a:latin typeface="+mn-lt"/>
                <a:ea typeface="+mn-ea"/>
                <a:cs typeface="+mn-cs"/>
              </a:rPr>
              <a:t>We can say that the fixed and unfixed data doesn’t change much in the data small differences </a:t>
            </a:r>
            <a:br>
              <a:rPr lang="en-US" sz="1700" kern="1200">
                <a:solidFill>
                  <a:schemeClr val="tx1"/>
                </a:solidFill>
                <a:latin typeface="+mn-lt"/>
                <a:ea typeface="+mn-ea"/>
                <a:cs typeface="+mn-cs"/>
              </a:rPr>
            </a:br>
            <a:br>
              <a:rPr lang="en-US" sz="1700" kern="1200">
                <a:solidFill>
                  <a:schemeClr val="tx1"/>
                </a:solidFill>
                <a:latin typeface="+mn-lt"/>
                <a:ea typeface="+mn-ea"/>
                <a:cs typeface="+mn-cs"/>
              </a:rPr>
            </a:br>
            <a:endParaRPr lang="en-US" sz="1700" kern="1200">
              <a:solidFill>
                <a:schemeClr val="tx1"/>
              </a:solidFill>
              <a:latin typeface="+mn-lt"/>
              <a:ea typeface="+mn-ea"/>
              <a:cs typeface="+mn-cs"/>
            </a:endParaRPr>
          </a:p>
        </p:txBody>
      </p:sp>
      <p:sp>
        <p:nvSpPr>
          <p:cNvPr id="1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screen&#10;&#10;Description automatically generated">
            <a:extLst>
              <a:ext uri="{FF2B5EF4-FFF2-40B4-BE49-F238E27FC236}">
                <a16:creationId xmlns:a16="http://schemas.microsoft.com/office/drawing/2014/main" id="{14228C4B-FAF6-80FA-EB7A-F5D9C85BDA5E}"/>
              </a:ext>
            </a:extLst>
          </p:cNvPr>
          <p:cNvPicPr>
            <a:picLocks noChangeAspect="1"/>
          </p:cNvPicPr>
          <p:nvPr/>
        </p:nvPicPr>
        <p:blipFill>
          <a:blip r:embed="rId2"/>
          <a:stretch>
            <a:fillRect/>
          </a:stretch>
        </p:blipFill>
        <p:spPr>
          <a:xfrm>
            <a:off x="4654296" y="1061516"/>
            <a:ext cx="7214616" cy="4707536"/>
          </a:xfrm>
          <a:prstGeom prst="rect">
            <a:avLst/>
          </a:prstGeom>
        </p:spPr>
      </p:pic>
    </p:spTree>
    <p:extLst>
      <p:ext uri="{BB962C8B-B14F-4D97-AF65-F5344CB8AC3E}">
        <p14:creationId xmlns:p14="http://schemas.microsoft.com/office/powerpoint/2010/main" val="397589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Arc 11">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89288FD-D8DF-3F34-FB6D-8718AC3DB935}"/>
              </a:ext>
            </a:extLst>
          </p:cNvPr>
          <p:cNvSpPr>
            <a:spLocks noGrp="1"/>
          </p:cNvSpPr>
          <p:nvPr>
            <p:ph type="title"/>
          </p:nvPr>
        </p:nvSpPr>
        <p:spPr>
          <a:xfrm>
            <a:off x="5894962" y="479493"/>
            <a:ext cx="5458838" cy="1325563"/>
          </a:xfrm>
        </p:spPr>
        <p:txBody>
          <a:bodyPr>
            <a:normAutofit/>
          </a:bodyPr>
          <a:lstStyle/>
          <a:p>
            <a:r>
              <a:rPr lang="en-US" dirty="0"/>
              <a:t>Histograms</a:t>
            </a:r>
          </a:p>
        </p:txBody>
      </p:sp>
      <p:sp>
        <p:nvSpPr>
          <p:cNvPr id="14" name="Freeform: Shape 13">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graph of a graph of a score&#10;&#10;Description automatically generated with medium confidence">
            <a:extLst>
              <a:ext uri="{FF2B5EF4-FFF2-40B4-BE49-F238E27FC236}">
                <a16:creationId xmlns:a16="http://schemas.microsoft.com/office/drawing/2014/main" id="{1B33E749-76B1-550E-6411-04CD651F99DF}"/>
              </a:ext>
            </a:extLst>
          </p:cNvPr>
          <p:cNvPicPr>
            <a:picLocks noChangeAspect="1"/>
          </p:cNvPicPr>
          <p:nvPr/>
        </p:nvPicPr>
        <p:blipFill>
          <a:blip r:embed="rId2"/>
          <a:stretch>
            <a:fillRect/>
          </a:stretch>
        </p:blipFill>
        <p:spPr>
          <a:xfrm>
            <a:off x="703182" y="1767592"/>
            <a:ext cx="4777381" cy="315307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10E8A341-01C7-BBB1-F6B2-2F37DBF32F45}"/>
              </a:ext>
            </a:extLst>
          </p:cNvPr>
          <p:cNvSpPr>
            <a:spLocks noGrp="1"/>
          </p:cNvSpPr>
          <p:nvPr>
            <p:ph idx="1"/>
          </p:nvPr>
        </p:nvSpPr>
        <p:spPr>
          <a:xfrm>
            <a:off x="5894962" y="1984443"/>
            <a:ext cx="5458838" cy="4192520"/>
          </a:xfrm>
        </p:spPr>
        <p:txBody>
          <a:bodyPr>
            <a:normAutofit/>
          </a:bodyPr>
          <a:lstStyle/>
          <a:p>
            <a:r>
              <a:rPr lang="en-US" sz="2600" b="0" i="0">
                <a:effectLst/>
                <a:latin typeface="system-ui"/>
              </a:rPr>
              <a:t>The 2D histogram reveals a positive correlation between the overall score and deep sleep duration. Data points are mostly concentrated in the range of overall scores between 75 and 85, and deep sleep durations between 90 and 110 minutes. The highest frequency of data points occurs around an overall score of 80 and deep sleep of 100 minutes</a:t>
            </a:r>
            <a:br>
              <a:rPr lang="en-US" sz="2600" b="0" i="0">
                <a:effectLst/>
                <a:latin typeface="system-ui"/>
              </a:rPr>
            </a:br>
            <a:endParaRPr lang="en-US" sz="2600"/>
          </a:p>
        </p:txBody>
      </p:sp>
    </p:spTree>
    <p:extLst>
      <p:ext uri="{BB962C8B-B14F-4D97-AF65-F5344CB8AC3E}">
        <p14:creationId xmlns:p14="http://schemas.microsoft.com/office/powerpoint/2010/main" val="37362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0A8A0-CE4A-9C8F-9819-12D7051D7516}"/>
              </a:ext>
            </a:extLst>
          </p:cNvPr>
          <p:cNvSpPr>
            <a:spLocks noGrp="1"/>
          </p:cNvSpPr>
          <p:nvPr>
            <p:ph type="title"/>
          </p:nvPr>
        </p:nvSpPr>
        <p:spPr/>
        <p:txBody>
          <a:bodyPr>
            <a:normAutofit/>
          </a:bodyPr>
          <a:lstStyle/>
          <a:p>
            <a:r>
              <a:rPr lang="en-US" dirty="0"/>
              <a:t>                                   Data source</a:t>
            </a:r>
          </a:p>
        </p:txBody>
      </p:sp>
      <p:sp>
        <p:nvSpPr>
          <p:cNvPr id="3" name="Content Placeholder 2">
            <a:extLst>
              <a:ext uri="{FF2B5EF4-FFF2-40B4-BE49-F238E27FC236}">
                <a16:creationId xmlns:a16="http://schemas.microsoft.com/office/drawing/2014/main" id="{352FD594-3156-C93F-5F60-04FA6BFF2792}"/>
              </a:ext>
            </a:extLst>
          </p:cNvPr>
          <p:cNvSpPr>
            <a:spLocks noGrp="1"/>
          </p:cNvSpPr>
          <p:nvPr>
            <p:ph idx="1"/>
          </p:nvPr>
        </p:nvSpPr>
        <p:spPr/>
        <p:txBody>
          <a:bodyPr/>
          <a:lstStyle/>
          <a:p>
            <a:r>
              <a:rPr lang="en-US" dirty="0"/>
              <a:t>The data collected was collected from a single person study conducted by a bunch of university students.</a:t>
            </a:r>
          </a:p>
          <a:p>
            <a:r>
              <a:rPr lang="en-US" dirty="0"/>
              <a:t>This data was collected for 30 days.</a:t>
            </a:r>
          </a:p>
          <a:p>
            <a:r>
              <a:rPr lang="en-US" dirty="0"/>
              <a:t>This data was collected through fitbit watch where it’s worn by the client ( test subject ) while sleeping to collect data such as overall sleep score, deep sleep in minutes and more.</a:t>
            </a:r>
          </a:p>
          <a:p>
            <a:r>
              <a:rPr lang="en-US" dirty="0"/>
              <a:t>The data were also collected through the use of telegram bot where the client inputs the coffee </a:t>
            </a:r>
            <a:r>
              <a:rPr lang="en-US" dirty="0" err="1"/>
              <a:t>intrake</a:t>
            </a:r>
            <a:r>
              <a:rPr lang="en-US" dirty="0"/>
              <a:t> throughout the day.</a:t>
            </a:r>
          </a:p>
        </p:txBody>
      </p:sp>
    </p:spTree>
    <p:extLst>
      <p:ext uri="{BB962C8B-B14F-4D97-AF65-F5344CB8AC3E}">
        <p14:creationId xmlns:p14="http://schemas.microsoft.com/office/powerpoint/2010/main" val="3512679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CB711A-96B2-2402-8755-0F0EB0F635A2}"/>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100" b="0" i="0" kern="1200">
                <a:solidFill>
                  <a:schemeClr val="tx1"/>
                </a:solidFill>
                <a:effectLst/>
                <a:latin typeface="+mj-lt"/>
                <a:ea typeface="+mj-ea"/>
                <a:cs typeface="+mj-cs"/>
              </a:rPr>
              <a:t>through this histogram we can conlcude that the data is centered between 75-90</a:t>
            </a:r>
            <a:endParaRPr lang="en-US" sz="4100" kern="1200">
              <a:solidFill>
                <a:schemeClr val="tx1"/>
              </a:solidFill>
              <a:latin typeface="+mj-lt"/>
              <a:ea typeface="+mj-ea"/>
              <a:cs typeface="+mj-cs"/>
            </a:endParaRPr>
          </a:p>
        </p:txBody>
      </p:sp>
      <p:sp>
        <p:nvSpPr>
          <p:cNvPr id="1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graph of a bar&#10;&#10;Description automatically generated with medium confidence">
            <a:extLst>
              <a:ext uri="{FF2B5EF4-FFF2-40B4-BE49-F238E27FC236}">
                <a16:creationId xmlns:a16="http://schemas.microsoft.com/office/drawing/2014/main" id="{D50711A3-D19B-2D14-B93A-39AABEE5E425}"/>
              </a:ext>
            </a:extLst>
          </p:cNvPr>
          <p:cNvPicPr>
            <a:picLocks noGrp="1" noChangeAspect="1"/>
          </p:cNvPicPr>
          <p:nvPr>
            <p:ph idx="1"/>
          </p:nvPr>
        </p:nvPicPr>
        <p:blipFill>
          <a:blip r:embed="rId2"/>
          <a:stretch>
            <a:fillRect/>
          </a:stretch>
        </p:blipFill>
        <p:spPr>
          <a:xfrm>
            <a:off x="4887495" y="640080"/>
            <a:ext cx="6748217" cy="5550408"/>
          </a:xfrm>
          <a:prstGeom prst="rect">
            <a:avLst/>
          </a:prstGeom>
        </p:spPr>
      </p:pic>
    </p:spTree>
    <p:extLst>
      <p:ext uri="{BB962C8B-B14F-4D97-AF65-F5344CB8AC3E}">
        <p14:creationId xmlns:p14="http://schemas.microsoft.com/office/powerpoint/2010/main" val="2316334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D41B-B005-83BC-832E-4CD32CF158C8}"/>
              </a:ext>
            </a:extLst>
          </p:cNvPr>
          <p:cNvSpPr>
            <a:spLocks noGrp="1"/>
          </p:cNvSpPr>
          <p:nvPr>
            <p:ph type="title"/>
          </p:nvPr>
        </p:nvSpPr>
        <p:spPr/>
        <p:txBody>
          <a:bodyPr/>
          <a:lstStyle/>
          <a:p>
            <a:r>
              <a:rPr lang="en-US" dirty="0"/>
              <a:t>				Conclusion</a:t>
            </a:r>
          </a:p>
        </p:txBody>
      </p:sp>
      <p:sp>
        <p:nvSpPr>
          <p:cNvPr id="3" name="Content Placeholder 2">
            <a:extLst>
              <a:ext uri="{FF2B5EF4-FFF2-40B4-BE49-F238E27FC236}">
                <a16:creationId xmlns:a16="http://schemas.microsoft.com/office/drawing/2014/main" id="{6F4CAA4A-C10A-DF27-9D56-989FD7CAE022}"/>
              </a:ext>
            </a:extLst>
          </p:cNvPr>
          <p:cNvSpPr>
            <a:spLocks noGrp="1"/>
          </p:cNvSpPr>
          <p:nvPr>
            <p:ph idx="1"/>
          </p:nvPr>
        </p:nvSpPr>
        <p:spPr/>
        <p:txBody>
          <a:bodyPr/>
          <a:lstStyle/>
          <a:p>
            <a:r>
              <a:rPr lang="en-US" dirty="0"/>
              <a:t>We can say that there’s a strong relationship between overall sleep score and deep sleep in minutes.</a:t>
            </a:r>
          </a:p>
          <a:p>
            <a:r>
              <a:rPr lang="en-US" dirty="0"/>
              <a:t>As the deep sleep in minutes tend to increase it improves the sleep quality </a:t>
            </a:r>
          </a:p>
          <a:p>
            <a:r>
              <a:rPr lang="en-US" dirty="0"/>
              <a:t>Studies that confirm this</a:t>
            </a:r>
            <a:br>
              <a:rPr lang="en-US" dirty="0"/>
            </a:br>
            <a:r>
              <a:rPr lang="en-US" dirty="0"/>
              <a:t>https://www.healthline.com/health/how-much-deep-sleep-do-you-need</a:t>
            </a:r>
          </a:p>
        </p:txBody>
      </p:sp>
    </p:spTree>
    <p:extLst>
      <p:ext uri="{BB962C8B-B14F-4D97-AF65-F5344CB8AC3E}">
        <p14:creationId xmlns:p14="http://schemas.microsoft.com/office/powerpoint/2010/main" val="383249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137397"/>
            <a:ext cx="12192000" cy="1720601"/>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63ED06-75FD-045F-434B-F9EFA5D6731A}"/>
              </a:ext>
            </a:extLst>
          </p:cNvPr>
          <p:cNvSpPr>
            <a:spLocks noGrp="1"/>
          </p:cNvSpPr>
          <p:nvPr>
            <p:ph type="title"/>
          </p:nvPr>
        </p:nvSpPr>
        <p:spPr>
          <a:xfrm>
            <a:off x="589558" y="5505709"/>
            <a:ext cx="7015500" cy="1019449"/>
          </a:xfrm>
        </p:spPr>
        <p:txBody>
          <a:bodyPr vert="horz" lIns="91440" tIns="45720" rIns="91440" bIns="45720" rtlCol="0" anchor="ctr">
            <a:normAutofit/>
          </a:bodyPr>
          <a:lstStyle/>
          <a:p>
            <a:r>
              <a:rPr lang="en-US" dirty="0"/>
              <a:t>				Questions</a:t>
            </a:r>
          </a:p>
        </p:txBody>
      </p:sp>
      <p:pic>
        <p:nvPicPr>
          <p:cNvPr id="5" name="Picture 4" descr="Yellow question mark">
            <a:extLst>
              <a:ext uri="{FF2B5EF4-FFF2-40B4-BE49-F238E27FC236}">
                <a16:creationId xmlns:a16="http://schemas.microsoft.com/office/drawing/2014/main" id="{87B0E1B9-C619-AE1C-E367-1AA063ADA926}"/>
              </a:ext>
            </a:extLst>
          </p:cNvPr>
          <p:cNvPicPr>
            <a:picLocks noChangeAspect="1"/>
          </p:cNvPicPr>
          <p:nvPr/>
        </p:nvPicPr>
        <p:blipFill>
          <a:blip r:embed="rId2"/>
          <a:srcRect t="6478" b="23293"/>
          <a:stretch/>
        </p:blipFill>
        <p:spPr>
          <a:xfrm>
            <a:off x="20" y="10"/>
            <a:ext cx="12191979" cy="5137387"/>
          </a:xfrm>
          <a:prstGeom prst="rect">
            <a:avLst/>
          </a:prstGeom>
          <a:effectLst>
            <a:outerShdw blurRad="190500" dist="63500" dir="5400000" sx="98000" sy="98000" algn="t" rotWithShape="0">
              <a:prstClr val="black">
                <a:alpha val="40000"/>
              </a:prstClr>
            </a:outerShdw>
          </a:effectLst>
        </p:spPr>
      </p:pic>
    </p:spTree>
    <p:extLst>
      <p:ext uri="{BB962C8B-B14F-4D97-AF65-F5344CB8AC3E}">
        <p14:creationId xmlns:p14="http://schemas.microsoft.com/office/powerpoint/2010/main" val="1741183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4CEAA6-D9E1-FE3A-8458-7B2C276019C5}"/>
              </a:ext>
            </a:extLst>
          </p:cNvPr>
          <p:cNvSpPr>
            <a:spLocks noGrp="1"/>
          </p:cNvSpPr>
          <p:nvPr>
            <p:ph type="title"/>
          </p:nvPr>
        </p:nvSpPr>
        <p:spPr>
          <a:xfrm>
            <a:off x="572493" y="238539"/>
            <a:ext cx="11018520" cy="1434415"/>
          </a:xfrm>
        </p:spPr>
        <p:txBody>
          <a:bodyPr anchor="b">
            <a:normAutofit/>
          </a:bodyPr>
          <a:lstStyle/>
          <a:p>
            <a:r>
              <a:rPr lang="en-US" sz="5400"/>
              <a:t>The end</a:t>
            </a:r>
          </a:p>
        </p:txBody>
      </p:sp>
      <p:sp>
        <p:nvSpPr>
          <p:cNvPr id="308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0B8710D-47A2-62AA-97E4-05F0247DE727}"/>
              </a:ext>
            </a:extLst>
          </p:cNvPr>
          <p:cNvSpPr>
            <a:spLocks noGrp="1"/>
          </p:cNvSpPr>
          <p:nvPr>
            <p:ph idx="1"/>
          </p:nvPr>
        </p:nvSpPr>
        <p:spPr>
          <a:xfrm>
            <a:off x="572493" y="2071316"/>
            <a:ext cx="6713552" cy="4119172"/>
          </a:xfrm>
        </p:spPr>
        <p:txBody>
          <a:bodyPr anchor="t">
            <a:normAutofit/>
          </a:bodyPr>
          <a:lstStyle/>
          <a:p>
            <a:pPr marL="0" indent="0">
              <a:buNone/>
            </a:pPr>
            <a:r>
              <a:rPr lang="en-US" sz="2200" dirty="0"/>
              <a:t> This data analysis was conducted by:</a:t>
            </a:r>
          </a:p>
          <a:p>
            <a:r>
              <a:rPr lang="en-US" sz="2200" dirty="0"/>
              <a:t>Mahdi </a:t>
            </a:r>
            <a:r>
              <a:rPr lang="en-US" sz="2200" dirty="0" err="1"/>
              <a:t>ahmad</a:t>
            </a:r>
            <a:r>
              <a:rPr lang="en-US" sz="2200" dirty="0"/>
              <a:t> </a:t>
            </a:r>
            <a:r>
              <a:rPr lang="en-US" sz="2200" dirty="0" err="1"/>
              <a:t>khries</a:t>
            </a:r>
            <a:r>
              <a:rPr lang="en-US" sz="2200" dirty="0"/>
              <a:t> </a:t>
            </a:r>
          </a:p>
          <a:p>
            <a:r>
              <a:rPr lang="en-US" sz="2200" dirty="0"/>
              <a:t>Ahmad </a:t>
            </a:r>
            <a:r>
              <a:rPr lang="en-US" sz="2200" dirty="0" err="1"/>
              <a:t>alzubani</a:t>
            </a:r>
            <a:endParaRPr lang="en-US" sz="2200" dirty="0"/>
          </a:p>
          <a:p>
            <a:pPr marL="0" indent="0">
              <a:buNone/>
            </a:pPr>
            <a:r>
              <a:rPr lang="en-US" sz="2200" dirty="0"/>
              <a:t>Supervisor : </a:t>
            </a:r>
            <a:r>
              <a:rPr lang="ar-AE" sz="1600" b="0" i="0" dirty="0">
                <a:solidFill>
                  <a:srgbClr val="1D2125"/>
                </a:solidFill>
                <a:effectLst/>
                <a:latin typeface="-apple-system"/>
              </a:rPr>
              <a:t>د. دعاء الزالق</a:t>
            </a:r>
            <a:endParaRPr lang="en-US" sz="2200" dirty="0"/>
          </a:p>
        </p:txBody>
      </p:sp>
      <p:pic>
        <p:nvPicPr>
          <p:cNvPr id="3074" name="Picture 2" descr="Irbid National University - جامعة إربد الأهلية">
            <a:extLst>
              <a:ext uri="{FF2B5EF4-FFF2-40B4-BE49-F238E27FC236}">
                <a16:creationId xmlns:a16="http://schemas.microsoft.com/office/drawing/2014/main" id="{030FAFDC-0945-43DB-8296-E7E22EFCFA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89" r="2033"/>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2188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86B7D7-1430-E964-E464-798B478F5B58}"/>
              </a:ext>
            </a:extLst>
          </p:cNvPr>
          <p:cNvSpPr>
            <a:spLocks noGrp="1"/>
          </p:cNvSpPr>
          <p:nvPr>
            <p:ph type="title"/>
          </p:nvPr>
        </p:nvSpPr>
        <p:spPr>
          <a:xfrm>
            <a:off x="640080" y="325369"/>
            <a:ext cx="4368602" cy="1956841"/>
          </a:xfrm>
        </p:spPr>
        <p:txBody>
          <a:bodyPr anchor="b">
            <a:normAutofit/>
          </a:bodyPr>
          <a:lstStyle/>
          <a:p>
            <a:r>
              <a:rPr lang="en-US" sz="4200"/>
              <a:t>                           Aim of the data analysis</a:t>
            </a:r>
          </a:p>
        </p:txBody>
      </p:sp>
      <p:sp>
        <p:nvSpPr>
          <p:cNvPr id="1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4EC8544-F8AC-378D-4507-2DAD395CD886}"/>
              </a:ext>
            </a:extLst>
          </p:cNvPr>
          <p:cNvSpPr>
            <a:spLocks noGrp="1"/>
          </p:cNvSpPr>
          <p:nvPr>
            <p:ph idx="1"/>
          </p:nvPr>
        </p:nvSpPr>
        <p:spPr>
          <a:xfrm>
            <a:off x="640080" y="2872899"/>
            <a:ext cx="4243589" cy="3320668"/>
          </a:xfrm>
        </p:spPr>
        <p:txBody>
          <a:bodyPr>
            <a:normAutofit/>
          </a:bodyPr>
          <a:lstStyle/>
          <a:p>
            <a:r>
              <a:rPr lang="en-US" sz="2200" dirty="0"/>
              <a:t>We aim to find strong correlations and improve the sleep of our client.</a:t>
            </a:r>
          </a:p>
          <a:p>
            <a:r>
              <a:rPr lang="en-US" sz="2200" dirty="0"/>
              <a:t>After finding strong correlations estimated to 0.7 we can conduct results on what affects what.</a:t>
            </a:r>
          </a:p>
          <a:p>
            <a:endParaRPr lang="en-US" sz="2200" dirty="0"/>
          </a:p>
          <a:p>
            <a:endParaRPr lang="en-US" sz="2200" dirty="0"/>
          </a:p>
        </p:txBody>
      </p:sp>
      <p:pic>
        <p:nvPicPr>
          <p:cNvPr id="4" name="Picture 3" descr="A cartoon of a person in bed&#10;&#10;Description automatically generated">
            <a:extLst>
              <a:ext uri="{FF2B5EF4-FFF2-40B4-BE49-F238E27FC236}">
                <a16:creationId xmlns:a16="http://schemas.microsoft.com/office/drawing/2014/main" id="{28D1C06B-F73D-AE3F-7F61-9D3B576A3FD9}"/>
              </a:ext>
            </a:extLst>
          </p:cNvPr>
          <p:cNvPicPr>
            <a:picLocks noChangeAspect="1"/>
          </p:cNvPicPr>
          <p:nvPr/>
        </p:nvPicPr>
        <p:blipFill>
          <a:blip r:embed="rId2"/>
          <a:srcRect b="170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188357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E78A13-0C47-5801-056D-202C165818E1}"/>
              </a:ext>
            </a:extLst>
          </p:cNvPr>
          <p:cNvSpPr>
            <a:spLocks noGrp="1"/>
          </p:cNvSpPr>
          <p:nvPr>
            <p:ph type="title"/>
          </p:nvPr>
        </p:nvSpPr>
        <p:spPr>
          <a:xfrm>
            <a:off x="630936" y="502920"/>
            <a:ext cx="3419856" cy="1463040"/>
          </a:xfrm>
        </p:spPr>
        <p:txBody>
          <a:bodyPr anchor="ctr">
            <a:normAutofit/>
          </a:bodyPr>
          <a:lstStyle/>
          <a:p>
            <a:r>
              <a:rPr lang="en-US"/>
              <a:t>                                  Data analysis</a:t>
            </a:r>
            <a:endParaRPr lang="en-US" dirty="0"/>
          </a:p>
        </p:txBody>
      </p:sp>
      <p:sp>
        <p:nvSpPr>
          <p:cNvPr id="17"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240AB9C-E3A4-A457-697F-7E6C28F85A04}"/>
              </a:ext>
            </a:extLst>
          </p:cNvPr>
          <p:cNvSpPr>
            <a:spLocks noGrp="1"/>
          </p:cNvSpPr>
          <p:nvPr>
            <p:ph idx="1"/>
          </p:nvPr>
        </p:nvSpPr>
        <p:spPr>
          <a:xfrm>
            <a:off x="4654295" y="502920"/>
            <a:ext cx="6894576" cy="1463040"/>
          </a:xfrm>
        </p:spPr>
        <p:txBody>
          <a:bodyPr anchor="ctr">
            <a:normAutofit/>
          </a:bodyPr>
          <a:lstStyle/>
          <a:p>
            <a:pPr marL="0" indent="0">
              <a:buNone/>
            </a:pPr>
            <a:r>
              <a:rPr lang="en-US" sz="2200" b="1"/>
              <a:t>import section</a:t>
            </a:r>
            <a:r>
              <a:rPr lang="en-US" sz="2200"/>
              <a:t>.</a:t>
            </a:r>
          </a:p>
          <a:p>
            <a:pPr marL="0" indent="0">
              <a:buNone/>
            </a:pPr>
            <a:r>
              <a:rPr lang="en-US" sz="2200"/>
              <a:t>We imported libraries that we will use in this data analysis it’s the first step into any data analysis </a:t>
            </a:r>
            <a:br>
              <a:rPr lang="en-US" sz="2200"/>
            </a:br>
            <a:endParaRPr lang="en-US" sz="2200"/>
          </a:p>
        </p:txBody>
      </p:sp>
      <p:pic>
        <p:nvPicPr>
          <p:cNvPr id="10" name="Picture 9" descr="A screenshot of a computer code&#10;&#10;Description automatically generated">
            <a:extLst>
              <a:ext uri="{FF2B5EF4-FFF2-40B4-BE49-F238E27FC236}">
                <a16:creationId xmlns:a16="http://schemas.microsoft.com/office/drawing/2014/main" id="{9AD26E5A-C76A-424A-23C6-7775D4978AA5}"/>
              </a:ext>
            </a:extLst>
          </p:cNvPr>
          <p:cNvPicPr>
            <a:picLocks noChangeAspect="1"/>
          </p:cNvPicPr>
          <p:nvPr/>
        </p:nvPicPr>
        <p:blipFill>
          <a:blip r:embed="rId2"/>
          <a:stretch>
            <a:fillRect/>
          </a:stretch>
        </p:blipFill>
        <p:spPr>
          <a:xfrm>
            <a:off x="630936" y="2351354"/>
            <a:ext cx="10917936" cy="3838516"/>
          </a:xfrm>
          <a:prstGeom prst="rect">
            <a:avLst/>
          </a:prstGeom>
        </p:spPr>
      </p:pic>
    </p:spTree>
    <p:extLst>
      <p:ext uri="{BB962C8B-B14F-4D97-AF65-F5344CB8AC3E}">
        <p14:creationId xmlns:p14="http://schemas.microsoft.com/office/powerpoint/2010/main" val="1393282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3B9C0-BBD3-EDC7-42AD-B0F0F4632267}"/>
              </a:ext>
            </a:extLst>
          </p:cNvPr>
          <p:cNvSpPr>
            <a:spLocks noGrp="1"/>
          </p:cNvSpPr>
          <p:nvPr>
            <p:ph type="title"/>
          </p:nvPr>
        </p:nvSpPr>
        <p:spPr/>
        <p:txBody>
          <a:bodyPr/>
          <a:lstStyle/>
          <a:p>
            <a:r>
              <a:rPr lang="en-US"/>
              <a:t>Importing our data set</a:t>
            </a:r>
            <a:endParaRPr lang="en-US" dirty="0"/>
          </a:p>
        </p:txBody>
      </p:sp>
      <p:sp>
        <p:nvSpPr>
          <p:cNvPr id="3" name="Content Placeholder 2">
            <a:extLst>
              <a:ext uri="{FF2B5EF4-FFF2-40B4-BE49-F238E27FC236}">
                <a16:creationId xmlns:a16="http://schemas.microsoft.com/office/drawing/2014/main" id="{A3BBA943-F0DE-A47A-E411-BB29ADA120CA}"/>
              </a:ext>
            </a:extLst>
          </p:cNvPr>
          <p:cNvSpPr>
            <a:spLocks noGrp="1"/>
          </p:cNvSpPr>
          <p:nvPr>
            <p:ph idx="1"/>
          </p:nvPr>
        </p:nvSpPr>
        <p:spPr/>
        <p:txBody>
          <a:bodyPr/>
          <a:lstStyle/>
          <a:p>
            <a:r>
              <a:rPr lang="en-US" dirty="0"/>
              <a:t>We imported our data set using the panda library </a:t>
            </a:r>
          </a:p>
          <a:p>
            <a:endParaRPr lang="en-US" dirty="0"/>
          </a:p>
          <a:p>
            <a:endParaRPr lang="en-US" dirty="0"/>
          </a:p>
          <a:p>
            <a:endParaRPr lang="en-US" dirty="0"/>
          </a:p>
          <a:p>
            <a:r>
              <a:rPr lang="en-US" dirty="0"/>
              <a:t>We have this data already saved in our computer and copied the path of it here then using the read function and saving it into data variable</a:t>
            </a:r>
          </a:p>
        </p:txBody>
      </p:sp>
      <p:pic>
        <p:nvPicPr>
          <p:cNvPr id="5" name="Picture 4">
            <a:extLst>
              <a:ext uri="{FF2B5EF4-FFF2-40B4-BE49-F238E27FC236}">
                <a16:creationId xmlns:a16="http://schemas.microsoft.com/office/drawing/2014/main" id="{309627CA-0D1F-0F0D-9A09-076BC460688A}"/>
              </a:ext>
            </a:extLst>
          </p:cNvPr>
          <p:cNvPicPr>
            <a:picLocks noChangeAspect="1"/>
          </p:cNvPicPr>
          <p:nvPr/>
        </p:nvPicPr>
        <p:blipFill>
          <a:blip r:embed="rId2"/>
          <a:stretch>
            <a:fillRect/>
          </a:stretch>
        </p:blipFill>
        <p:spPr>
          <a:xfrm>
            <a:off x="1129580" y="2609390"/>
            <a:ext cx="10768011" cy="944301"/>
          </a:xfrm>
          <a:prstGeom prst="rect">
            <a:avLst/>
          </a:prstGeom>
        </p:spPr>
      </p:pic>
    </p:spTree>
    <p:extLst>
      <p:ext uri="{BB962C8B-B14F-4D97-AF65-F5344CB8AC3E}">
        <p14:creationId xmlns:p14="http://schemas.microsoft.com/office/powerpoint/2010/main" val="152558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C39A3A-1B84-BF29-5E60-68167FACE296}"/>
              </a:ext>
            </a:extLst>
          </p:cNvPr>
          <p:cNvSpPr>
            <a:spLocks noGrp="1"/>
          </p:cNvSpPr>
          <p:nvPr>
            <p:ph type="title"/>
          </p:nvPr>
        </p:nvSpPr>
        <p:spPr>
          <a:xfrm>
            <a:off x="630936" y="502920"/>
            <a:ext cx="3419856" cy="1463040"/>
          </a:xfrm>
        </p:spPr>
        <p:txBody>
          <a:bodyPr anchor="ctr">
            <a:normAutofit/>
          </a:bodyPr>
          <a:lstStyle/>
          <a:p>
            <a:r>
              <a:rPr lang="en-US" sz="4800"/>
              <a:t>Our data</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A246BB4-FCA7-A7C3-9FCD-746D665CEEB7}"/>
              </a:ext>
            </a:extLst>
          </p:cNvPr>
          <p:cNvSpPr>
            <a:spLocks noGrp="1"/>
          </p:cNvSpPr>
          <p:nvPr>
            <p:ph idx="1"/>
          </p:nvPr>
        </p:nvSpPr>
        <p:spPr>
          <a:xfrm>
            <a:off x="4654295" y="502920"/>
            <a:ext cx="6894576" cy="1463040"/>
          </a:xfrm>
        </p:spPr>
        <p:txBody>
          <a:bodyPr anchor="ctr">
            <a:normAutofit fontScale="85000" lnSpcReduction="10000"/>
          </a:bodyPr>
          <a:lstStyle/>
          <a:p>
            <a:r>
              <a:rPr lang="en-US" sz="2200" dirty="0"/>
              <a:t>This data looks uncleaned and it has a lot of missing values due to the client not wearing the fitbit on some days and the missing values is conducted as </a:t>
            </a:r>
            <a:r>
              <a:rPr lang="en-US" sz="2200" dirty="0" err="1"/>
              <a:t>NaN</a:t>
            </a:r>
            <a:endParaRPr lang="en-US" sz="2200" dirty="0"/>
          </a:p>
          <a:p>
            <a:r>
              <a:rPr lang="en-US" sz="2200" dirty="0"/>
              <a:t>Now our job is to fix and clean this data and fill missing values.</a:t>
            </a:r>
            <a:br>
              <a:rPr lang="en-US" sz="2200" dirty="0"/>
            </a:br>
            <a:endParaRPr lang="en-US" sz="2200" dirty="0"/>
          </a:p>
        </p:txBody>
      </p:sp>
      <p:pic>
        <p:nvPicPr>
          <p:cNvPr id="5" name="Picture 4" descr="A screenshot of a computer&#10;&#10;Description automatically generated">
            <a:extLst>
              <a:ext uri="{FF2B5EF4-FFF2-40B4-BE49-F238E27FC236}">
                <a16:creationId xmlns:a16="http://schemas.microsoft.com/office/drawing/2014/main" id="{BFAC5F2D-41E6-D995-9710-F244DD09B959}"/>
              </a:ext>
            </a:extLst>
          </p:cNvPr>
          <p:cNvPicPr>
            <a:picLocks noChangeAspect="1"/>
          </p:cNvPicPr>
          <p:nvPr/>
        </p:nvPicPr>
        <p:blipFill>
          <a:blip r:embed="rId2"/>
          <a:stretch>
            <a:fillRect/>
          </a:stretch>
        </p:blipFill>
        <p:spPr>
          <a:xfrm>
            <a:off x="1986949" y="2290936"/>
            <a:ext cx="8205909" cy="3959352"/>
          </a:xfrm>
          <a:prstGeom prst="rect">
            <a:avLst/>
          </a:prstGeom>
        </p:spPr>
      </p:pic>
    </p:spTree>
    <p:extLst>
      <p:ext uri="{BB962C8B-B14F-4D97-AF65-F5344CB8AC3E}">
        <p14:creationId xmlns:p14="http://schemas.microsoft.com/office/powerpoint/2010/main" val="233077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0E3F6F-D59A-083E-3BB4-F8A12878B54F}"/>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4200" kern="1200">
                <a:latin typeface="+mj-lt"/>
                <a:ea typeface="+mj-ea"/>
                <a:cs typeface="+mj-cs"/>
              </a:rPr>
              <a:t>Checking for correlation in the uncleaned data</a:t>
            </a:r>
          </a:p>
        </p:txBody>
      </p:sp>
      <p:sp>
        <p:nvSpPr>
          <p:cNvPr id="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3AAF880-A470-BCB4-3028-DBF67922D5DF}"/>
              </a:ext>
            </a:extLst>
          </p:cNvPr>
          <p:cNvSpPr>
            <a:spLocks noGrp="1"/>
          </p:cNvSpPr>
          <p:nvPr>
            <p:ph idx="1"/>
          </p:nvPr>
        </p:nvSpPr>
        <p:spPr>
          <a:xfrm>
            <a:off x="640080" y="2872899"/>
            <a:ext cx="4243589" cy="3320668"/>
          </a:xfrm>
        </p:spPr>
        <p:txBody>
          <a:bodyPr vert="horz" lIns="91440" tIns="45720" rIns="91440" bIns="45720" rtlCol="0">
            <a:normAutofit/>
          </a:bodyPr>
          <a:lstStyle/>
          <a:p>
            <a:pPr marL="0" indent="0">
              <a:buNone/>
            </a:pPr>
            <a:r>
              <a:rPr lang="en-US" sz="2200" kern="1200" dirty="0">
                <a:latin typeface="+mn-lt"/>
                <a:ea typeface="+mn-ea"/>
                <a:cs typeface="+mn-cs"/>
              </a:rPr>
              <a:t>We checked for correlations using the heatmap to gain insights </a:t>
            </a:r>
            <a:r>
              <a:rPr lang="en-US" sz="2200" dirty="0"/>
              <a:t>if we do have correlations or not to check the nature of data and not ruin it</a:t>
            </a:r>
          </a:p>
          <a:p>
            <a:pPr marL="0" indent="0">
              <a:buNone/>
            </a:pPr>
            <a:r>
              <a:rPr lang="en-US" sz="2200" kern="1200" dirty="0">
                <a:latin typeface="+mn-lt"/>
                <a:ea typeface="+mn-ea"/>
                <a:cs typeface="+mn-cs"/>
              </a:rPr>
              <a:t>We can say that we have a strong correlation between overall score and deep sleep in minutes with the value of 0.73</a:t>
            </a:r>
          </a:p>
        </p:txBody>
      </p:sp>
      <p:pic>
        <p:nvPicPr>
          <p:cNvPr id="5" name="Picture 4">
            <a:extLst>
              <a:ext uri="{FF2B5EF4-FFF2-40B4-BE49-F238E27FC236}">
                <a16:creationId xmlns:a16="http://schemas.microsoft.com/office/drawing/2014/main" id="{B8F7D27B-02A0-0789-0E63-76F16B407BF8}"/>
              </a:ext>
            </a:extLst>
          </p:cNvPr>
          <p:cNvPicPr>
            <a:picLocks noChangeAspect="1"/>
          </p:cNvPicPr>
          <p:nvPr/>
        </p:nvPicPr>
        <p:blipFill>
          <a:blip r:embed="rId2"/>
          <a:srcRect l="17517" r="2079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937178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644D07-328B-3F3F-CBE7-6D84AF5D1786}"/>
              </a:ext>
            </a:extLst>
          </p:cNvPr>
          <p:cNvSpPr>
            <a:spLocks noGrp="1"/>
          </p:cNvSpPr>
          <p:nvPr>
            <p:ph type="title"/>
          </p:nvPr>
        </p:nvSpPr>
        <p:spPr>
          <a:xfrm>
            <a:off x="630936" y="639520"/>
            <a:ext cx="3429000" cy="1719072"/>
          </a:xfrm>
        </p:spPr>
        <p:txBody>
          <a:bodyPr anchor="b">
            <a:normAutofit/>
          </a:bodyPr>
          <a:lstStyle/>
          <a:p>
            <a:r>
              <a:rPr lang="en-US" sz="5400"/>
              <a:t>Checking for outliers</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D507D7-4598-50DD-8696-8B1D4C7941B4}"/>
              </a:ext>
            </a:extLst>
          </p:cNvPr>
          <p:cNvSpPr>
            <a:spLocks noGrp="1"/>
          </p:cNvSpPr>
          <p:nvPr>
            <p:ph idx="1"/>
          </p:nvPr>
        </p:nvSpPr>
        <p:spPr>
          <a:xfrm>
            <a:off x="630936" y="2807208"/>
            <a:ext cx="3429000" cy="3410712"/>
          </a:xfrm>
        </p:spPr>
        <p:txBody>
          <a:bodyPr anchor="t">
            <a:normAutofit/>
          </a:bodyPr>
          <a:lstStyle/>
          <a:p>
            <a:r>
              <a:rPr lang="en-US" sz="2200" dirty="0"/>
              <a:t>We create a boxplot using the sns library to check if there’s outliers to handle them and weather we want to handle them or not.</a:t>
            </a:r>
          </a:p>
          <a:p>
            <a:r>
              <a:rPr lang="en-US" sz="2200" dirty="0"/>
              <a:t>We can see that we have few dots that represent outliers in each column </a:t>
            </a:r>
            <a:br>
              <a:rPr lang="en-US" sz="2200" dirty="0"/>
            </a:br>
            <a:endParaRPr lang="en-US" sz="2200" dirty="0"/>
          </a:p>
        </p:txBody>
      </p:sp>
      <p:pic>
        <p:nvPicPr>
          <p:cNvPr id="7" name="Picture 6" descr="A chart with different colored squares&#10;&#10;Description automatically generated">
            <a:extLst>
              <a:ext uri="{FF2B5EF4-FFF2-40B4-BE49-F238E27FC236}">
                <a16:creationId xmlns:a16="http://schemas.microsoft.com/office/drawing/2014/main" id="{957CAA2A-DF3A-980A-9CF5-FF313EC7C0D6}"/>
              </a:ext>
            </a:extLst>
          </p:cNvPr>
          <p:cNvPicPr>
            <a:picLocks noChangeAspect="1"/>
          </p:cNvPicPr>
          <p:nvPr/>
        </p:nvPicPr>
        <p:blipFill>
          <a:blip r:embed="rId2"/>
          <a:stretch>
            <a:fillRect/>
          </a:stretch>
        </p:blipFill>
        <p:spPr>
          <a:xfrm>
            <a:off x="4654296" y="1254328"/>
            <a:ext cx="6903720" cy="4349343"/>
          </a:xfrm>
          <a:prstGeom prst="rect">
            <a:avLst/>
          </a:prstGeom>
        </p:spPr>
      </p:pic>
    </p:spTree>
    <p:extLst>
      <p:ext uri="{BB962C8B-B14F-4D97-AF65-F5344CB8AC3E}">
        <p14:creationId xmlns:p14="http://schemas.microsoft.com/office/powerpoint/2010/main" val="143600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95517-AFCA-58B4-BFDA-6EA66EE6FBE9}"/>
              </a:ext>
            </a:extLst>
          </p:cNvPr>
          <p:cNvSpPr>
            <a:spLocks noGrp="1"/>
          </p:cNvSpPr>
          <p:nvPr>
            <p:ph type="title"/>
          </p:nvPr>
        </p:nvSpPr>
        <p:spPr/>
        <p:txBody>
          <a:bodyPr/>
          <a:lstStyle/>
          <a:p>
            <a:r>
              <a:rPr lang="en-US" dirty="0"/>
              <a:t>				Handling outliers</a:t>
            </a:r>
          </a:p>
        </p:txBody>
      </p:sp>
      <p:graphicFrame>
        <p:nvGraphicFramePr>
          <p:cNvPr id="13" name="Content Placeholder 2">
            <a:extLst>
              <a:ext uri="{FF2B5EF4-FFF2-40B4-BE49-F238E27FC236}">
                <a16:creationId xmlns:a16="http://schemas.microsoft.com/office/drawing/2014/main" id="{91C2EDB9-85EE-3B2F-9AFA-7682B6571D29}"/>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805545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73</TotalTime>
  <Words>926</Words>
  <Application>Microsoft Office PowerPoint</Application>
  <PresentationFormat>Widescreen</PresentationFormat>
  <Paragraphs>72</Paragraphs>
  <Slides>23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-apple-system</vt:lpstr>
      <vt:lpstr>Aptos</vt:lpstr>
      <vt:lpstr>Aptos Display</vt:lpstr>
      <vt:lpstr>Arial</vt:lpstr>
      <vt:lpstr>Arial Unicode MS</vt:lpstr>
      <vt:lpstr>Calibri</vt:lpstr>
      <vt:lpstr>system-ui</vt:lpstr>
      <vt:lpstr>Office Theme</vt:lpstr>
      <vt:lpstr>Python assignment </vt:lpstr>
      <vt:lpstr>                                   Data source</vt:lpstr>
      <vt:lpstr>                           Aim of the data analysis</vt:lpstr>
      <vt:lpstr>                                  Data analysis</vt:lpstr>
      <vt:lpstr>Importing our data set</vt:lpstr>
      <vt:lpstr>Our data</vt:lpstr>
      <vt:lpstr>Checking for correlation in the uncleaned data</vt:lpstr>
      <vt:lpstr>Checking for outliers</vt:lpstr>
      <vt:lpstr>    Handling outliers</vt:lpstr>
      <vt:lpstr>Checking for duplicates</vt:lpstr>
      <vt:lpstr>Dropping empty rows that has no data</vt:lpstr>
      <vt:lpstr>Filling the missing values</vt:lpstr>
      <vt:lpstr>Storing variables in a easy access way </vt:lpstr>
      <vt:lpstr>Calculating Pearson correlations.</vt:lpstr>
      <vt:lpstr>Scatter plot</vt:lpstr>
      <vt:lpstr>Linear regression model</vt:lpstr>
      <vt:lpstr>Scatter plot of the linear regression model.</vt:lpstr>
      <vt:lpstr>Heatmap of the fixed data</vt:lpstr>
      <vt:lpstr>Histograms</vt:lpstr>
      <vt:lpstr>through this histogram we can conlcude that the data is centered between 75-90</vt:lpstr>
      <vt:lpstr>    Conclusion</vt:lpstr>
      <vt:lpstr>    Questions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Mahdi Khries</dc:creator>
  <cp:lastModifiedBy>Mahdi Khries</cp:lastModifiedBy>
  <cp:revision>1</cp:revision>
  <dcterms:created xsi:type="dcterms:W3CDTF">2025-01-05T04:21:04Z</dcterms:created>
  <dcterms:modified xsi:type="dcterms:W3CDTF">2025-01-05T05:34:11Z</dcterms:modified>
</cp:coreProperties>
</file>

<file path=docProps/thumbnail.jpeg>
</file>